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325" r:id="rId2"/>
    <p:sldId id="314" r:id="rId3"/>
    <p:sldId id="288" r:id="rId4"/>
    <p:sldId id="326" r:id="rId5"/>
    <p:sldId id="306" r:id="rId6"/>
    <p:sldId id="309" r:id="rId7"/>
    <p:sldId id="259" r:id="rId8"/>
    <p:sldId id="267" r:id="rId9"/>
    <p:sldId id="268" r:id="rId10"/>
    <p:sldId id="269" r:id="rId11"/>
    <p:sldId id="270" r:id="rId12"/>
    <p:sldId id="272" r:id="rId13"/>
    <p:sldId id="273" r:id="rId14"/>
    <p:sldId id="289" r:id="rId15"/>
    <p:sldId id="275" r:id="rId16"/>
    <p:sldId id="315" r:id="rId17"/>
    <p:sldId id="324" r:id="rId18"/>
    <p:sldId id="293" r:id="rId19"/>
    <p:sldId id="295" r:id="rId20"/>
    <p:sldId id="263" r:id="rId21"/>
    <p:sldId id="316" r:id="rId22"/>
    <p:sldId id="283" r:id="rId23"/>
    <p:sldId id="286" r:id="rId24"/>
    <p:sldId id="307" r:id="rId25"/>
    <p:sldId id="308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ář Milan, prof. MUDr., Ph.D." initials="KMpMP" lastIdx="0" clrIdx="0">
    <p:extLst>
      <p:ext uri="{19B8F6BF-5375-455C-9EA6-DF929625EA0E}">
        <p15:presenceInfo xmlns:p15="http://schemas.microsoft.com/office/powerpoint/2012/main" userId="S-1-5-21-3009199374-3044735888-2432436421-8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2700000000001"/>
          <c:y val="0.218246"/>
          <c:w val="0.76429400000000003"/>
          <c:h val="0.697305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1 Nov 2018 - 30 Apr 2019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S. maltophilia</c:v>
                </c:pt>
                <c:pt idx="1">
                  <c:v>S. aureus</c:v>
                </c:pt>
                <c:pt idx="2">
                  <c:v>S. marcescens</c:v>
                </c:pt>
                <c:pt idx="3">
                  <c:v>P. aeruginosa</c:v>
                </c:pt>
                <c:pt idx="4">
                  <c:v>P. mirabilis</c:v>
                </c:pt>
                <c:pt idx="5">
                  <c:v>K. pneumoniae</c:v>
                </c:pt>
                <c:pt idx="6">
                  <c:v>E. coli</c:v>
                </c:pt>
                <c:pt idx="7">
                  <c:v>E. faecium</c:v>
                </c:pt>
                <c:pt idx="8">
                  <c:v>E. faecalis</c:v>
                </c:pt>
                <c:pt idx="9">
                  <c:v>E. cloacae</c:v>
                </c:pt>
                <c:pt idx="10">
                  <c:v>C. freundii</c:v>
                </c:pt>
                <c:pt idx="11">
                  <c:v>B. multivorans</c:v>
                </c:pt>
                <c:pt idx="12">
                  <c:v>A. baumannii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1.3</c:v>
                </c:pt>
                <c:pt idx="1">
                  <c:v>3.9</c:v>
                </c:pt>
                <c:pt idx="2">
                  <c:v>0.9</c:v>
                </c:pt>
                <c:pt idx="3">
                  <c:v>10.1</c:v>
                </c:pt>
                <c:pt idx="4">
                  <c:v>4.9000000000000004</c:v>
                </c:pt>
                <c:pt idx="5">
                  <c:v>17.2</c:v>
                </c:pt>
                <c:pt idx="6">
                  <c:v>6.7</c:v>
                </c:pt>
                <c:pt idx="7">
                  <c:v>6.8</c:v>
                </c:pt>
                <c:pt idx="8">
                  <c:v>4.2</c:v>
                </c:pt>
                <c:pt idx="9">
                  <c:v>3.4</c:v>
                </c:pt>
                <c:pt idx="10">
                  <c:v>0.8</c:v>
                </c:pt>
                <c:pt idx="11">
                  <c:v>7.7</c:v>
                </c:pt>
                <c:pt idx="1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D-4A64-862F-65238ECE1E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II 1 Nov 2020 - 30 Apr 2021</c:v>
                </c:pt>
              </c:strCache>
            </c:strRef>
          </c:tx>
          <c:spPr>
            <a:solidFill>
              <a:srgbClr val="FF000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S. maltophilia</c:v>
                </c:pt>
                <c:pt idx="1">
                  <c:v>S. aureus</c:v>
                </c:pt>
                <c:pt idx="2">
                  <c:v>S. marcescens</c:v>
                </c:pt>
                <c:pt idx="3">
                  <c:v>P. aeruginosa</c:v>
                </c:pt>
                <c:pt idx="4">
                  <c:v>P. mirabilis</c:v>
                </c:pt>
                <c:pt idx="5">
                  <c:v>K. pneumoniae</c:v>
                </c:pt>
                <c:pt idx="6">
                  <c:v>E. coli</c:v>
                </c:pt>
                <c:pt idx="7">
                  <c:v>E. faecium</c:v>
                </c:pt>
                <c:pt idx="8">
                  <c:v>E. faecalis</c:v>
                </c:pt>
                <c:pt idx="9">
                  <c:v>E. cloacae</c:v>
                </c:pt>
                <c:pt idx="10">
                  <c:v>C. freundii</c:v>
                </c:pt>
                <c:pt idx="11">
                  <c:v>B. multivorans</c:v>
                </c:pt>
                <c:pt idx="12">
                  <c:v>A. baumannii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1.1000000000000001</c:v>
                </c:pt>
                <c:pt idx="1">
                  <c:v>3</c:v>
                </c:pt>
                <c:pt idx="2">
                  <c:v>5.5</c:v>
                </c:pt>
                <c:pt idx="3">
                  <c:v>7.7</c:v>
                </c:pt>
                <c:pt idx="4">
                  <c:v>1.6</c:v>
                </c:pt>
                <c:pt idx="5">
                  <c:v>21.1</c:v>
                </c:pt>
                <c:pt idx="6">
                  <c:v>2.5</c:v>
                </c:pt>
                <c:pt idx="7">
                  <c:v>14</c:v>
                </c:pt>
                <c:pt idx="8">
                  <c:v>2.5</c:v>
                </c:pt>
                <c:pt idx="9">
                  <c:v>4.3</c:v>
                </c:pt>
                <c:pt idx="10">
                  <c:v>0.8</c:v>
                </c:pt>
                <c:pt idx="11">
                  <c:v>9.3000000000000007</c:v>
                </c:pt>
                <c:pt idx="1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D-4A64-862F-65238ECE1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613048320"/>
        <c:axId val="157502272"/>
      </c:barChart>
      <c:catAx>
        <c:axId val="613048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600" b="0" i="1" u="none" strike="noStrike" baseline="0">
                <a:solidFill>
                  <a:schemeClr val="tx1"/>
                </a:solidFill>
                <a:latin typeface="Calibri"/>
              </a:defRPr>
            </a:pPr>
            <a:endParaRPr lang="cs-CZ"/>
          </a:p>
        </c:txPr>
        <c:crossAx val="157502272"/>
        <c:crosses val="autoZero"/>
        <c:auto val="1"/>
        <c:lblAlgn val="ctr"/>
        <c:lblOffset val="100"/>
        <c:noMultiLvlLbl val="1"/>
      </c:catAx>
      <c:valAx>
        <c:axId val="157502272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minorGridlines>
          <c:spPr>
            <a:ln w="12700" cap="flat">
              <a:solidFill>
                <a:srgbClr val="F2F2F2"/>
              </a:solidFill>
              <a:prstDash val="solid"/>
              <a:round/>
            </a:ln>
          </c:spPr>
        </c:minorGridlines>
        <c:numFmt formatCode="0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595959"/>
                </a:solidFill>
                <a:latin typeface="Calibri"/>
              </a:defRPr>
            </a:pPr>
            <a:endParaRPr lang="cs-CZ"/>
          </a:p>
        </c:txPr>
        <c:crossAx val="613048320"/>
        <c:crosses val="autoZero"/>
        <c:crossBetween val="between"/>
        <c:majorUnit val="7.5"/>
        <c:minorUnit val="3.7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2.0313955892805269E-2"/>
          <c:y val="8.3834160954527379E-2"/>
          <c:w val="0.9281303988813161"/>
          <c:h val="4.5861169953996368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 baseline="0">
              <a:solidFill>
                <a:srgbClr val="595959"/>
              </a:solidFill>
              <a:latin typeface="Calibri"/>
            </a:defRPr>
          </a:pPr>
          <a:endParaRPr lang="cs-CZ"/>
        </a:p>
      </c:txPr>
    </c:legend>
    <c:plotVisOnly val="1"/>
    <c:dispBlanksAs val="gap"/>
    <c:showDLblsOverMax val="1"/>
  </c:chart>
  <c:spPr>
    <a:solidFill>
      <a:srgbClr val="FFFFFF"/>
    </a:solidFill>
    <a:ln w="12700" cap="flat">
      <a:solidFill>
        <a:srgbClr val="D9D9D9"/>
      </a:solidFill>
      <a:prstDash val="solid"/>
      <a:round/>
    </a:ln>
    <a:effectLst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15300000000014E-2"/>
          <c:y val="4.627810000000001E-2"/>
          <c:w val="0.95218500000000006"/>
          <c:h val="0.818273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Nov 2018 - 30 Apr 2019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delete val="1"/>
          </c:dLbls>
          <c:cat>
            <c:strRef>
              <c:f>Sheet1!$B$1:$K$1</c:f>
              <c:strCache>
                <c:ptCount val="10"/>
                <c:pt idx="0">
                  <c:v>CTX</c:v>
                </c:pt>
                <c:pt idx="1">
                  <c:v>CTZ</c:v>
                </c:pt>
                <c:pt idx="2">
                  <c:v>CPM</c:v>
                </c:pt>
                <c:pt idx="3">
                  <c:v>PPT</c:v>
                </c:pt>
                <c:pt idx="4">
                  <c:v>MER</c:v>
                </c:pt>
                <c:pt idx="5">
                  <c:v>TIG</c:v>
                </c:pt>
                <c:pt idx="6">
                  <c:v>COT</c:v>
                </c:pt>
                <c:pt idx="7">
                  <c:v>GEN</c:v>
                </c:pt>
                <c:pt idx="8">
                  <c:v>AMI</c:v>
                </c:pt>
                <c:pt idx="9">
                  <c:v>CIP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14</c:v>
                </c:pt>
                <c:pt idx="1">
                  <c:v>14</c:v>
                </c:pt>
                <c:pt idx="2">
                  <c:v>0</c:v>
                </c:pt>
                <c:pt idx="3">
                  <c:v>14</c:v>
                </c:pt>
                <c:pt idx="4">
                  <c:v>0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3-4A98-8A24-22DCCBFE83E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 Nov 2020 - 30 Apr 2021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EFCA75"/>
              </a:solidFill>
              <a:prstDash val="solid"/>
              <a:round/>
            </a:ln>
            <a:effectLst/>
          </c:spPr>
          <c:invertIfNegative val="0"/>
          <c:dLbls>
            <c:delete val="1"/>
          </c:dLbls>
          <c:cat>
            <c:strRef>
              <c:f>Sheet1!$B$1:$K$1</c:f>
              <c:strCache>
                <c:ptCount val="10"/>
                <c:pt idx="0">
                  <c:v>CTX</c:v>
                </c:pt>
                <c:pt idx="1">
                  <c:v>CTZ</c:v>
                </c:pt>
                <c:pt idx="2">
                  <c:v>CPM</c:v>
                </c:pt>
                <c:pt idx="3">
                  <c:v>PPT</c:v>
                </c:pt>
                <c:pt idx="4">
                  <c:v>MER</c:v>
                </c:pt>
                <c:pt idx="5">
                  <c:v>TIG</c:v>
                </c:pt>
                <c:pt idx="6">
                  <c:v>COT</c:v>
                </c:pt>
                <c:pt idx="7">
                  <c:v>GEN</c:v>
                </c:pt>
                <c:pt idx="8">
                  <c:v>AMI</c:v>
                </c:pt>
                <c:pt idx="9">
                  <c:v>CIP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68</c:v>
                </c:pt>
                <c:pt idx="4">
                  <c:v>0</c:v>
                </c:pt>
                <c:pt idx="5">
                  <c:v>100</c:v>
                </c:pt>
                <c:pt idx="6">
                  <c:v>71</c:v>
                </c:pt>
                <c:pt idx="7">
                  <c:v>69</c:v>
                </c:pt>
                <c:pt idx="8">
                  <c:v>9</c:v>
                </c:pt>
                <c:pt idx="9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3-4A98-8A24-22DCCBFE83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722880"/>
        <c:axId val="243732864"/>
      </c:barChart>
      <c:catAx>
        <c:axId val="24372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400" b="0" i="0" u="none" strike="noStrike" baseline="0">
                <a:solidFill>
                  <a:srgbClr val="595959"/>
                </a:solidFill>
                <a:latin typeface="Calibri"/>
              </a:defRPr>
            </a:pPr>
            <a:endParaRPr lang="cs-CZ"/>
          </a:p>
        </c:txPr>
        <c:crossAx val="243732864"/>
        <c:crosses val="autoZero"/>
        <c:auto val="1"/>
        <c:lblAlgn val="ctr"/>
        <c:lblOffset val="100"/>
        <c:noMultiLvlLbl val="1"/>
      </c:catAx>
      <c:valAx>
        <c:axId val="243732864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600" b="0" i="0" u="none" strike="noStrike" baseline="0">
                <a:solidFill>
                  <a:srgbClr val="595959"/>
                </a:solidFill>
                <a:latin typeface="Calibri"/>
              </a:defRPr>
            </a:pPr>
            <a:endParaRPr lang="cs-CZ"/>
          </a:p>
        </c:txPr>
        <c:crossAx val="243722880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7.0564121255199619E-2"/>
          <c:w val="0.52094645693928876"/>
          <c:h val="0.1728821132886017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39500000000009E-2"/>
          <c:y val="4.627810000000001E-2"/>
          <c:w val="0.96186100000000008"/>
          <c:h val="0.818273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Nov 2018 - 30 Apr 2019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AMS</c:v>
                </c:pt>
                <c:pt idx="1">
                  <c:v>CRX</c:v>
                </c:pt>
                <c:pt idx="2">
                  <c:v>CTX</c:v>
                </c:pt>
                <c:pt idx="3">
                  <c:v>CTZ</c:v>
                </c:pt>
                <c:pt idx="4">
                  <c:v>CPM</c:v>
                </c:pt>
                <c:pt idx="5">
                  <c:v>PPT</c:v>
                </c:pt>
                <c:pt idx="6">
                  <c:v>MER</c:v>
                </c:pt>
                <c:pt idx="7">
                  <c:v>TIG</c:v>
                </c:pt>
                <c:pt idx="8">
                  <c:v>COT</c:v>
                </c:pt>
                <c:pt idx="9">
                  <c:v>GEN</c:v>
                </c:pt>
                <c:pt idx="10">
                  <c:v>AMI</c:v>
                </c:pt>
                <c:pt idx="11">
                  <c:v>CIP</c:v>
                </c:pt>
                <c:pt idx="12">
                  <c:v>COL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84</c:v>
                </c:pt>
                <c:pt idx="1">
                  <c:v>80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80</c:v>
                </c:pt>
                <c:pt idx="6">
                  <c:v>2</c:v>
                </c:pt>
                <c:pt idx="7">
                  <c:v>7</c:v>
                </c:pt>
                <c:pt idx="8">
                  <c:v>83</c:v>
                </c:pt>
                <c:pt idx="9">
                  <c:v>75</c:v>
                </c:pt>
                <c:pt idx="10">
                  <c:v>1</c:v>
                </c:pt>
                <c:pt idx="11">
                  <c:v>82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2-4C10-B99F-9411CACB10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 Nov 2020 - 30 Apr 2021</c:v>
                </c:pt>
              </c:strCache>
            </c:strRef>
          </c:tx>
          <c:spPr>
            <a:solidFill>
              <a:srgbClr val="FF000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AMS</c:v>
                </c:pt>
                <c:pt idx="1">
                  <c:v>CRX</c:v>
                </c:pt>
                <c:pt idx="2">
                  <c:v>CTX</c:v>
                </c:pt>
                <c:pt idx="3">
                  <c:v>CTZ</c:v>
                </c:pt>
                <c:pt idx="4">
                  <c:v>CPM</c:v>
                </c:pt>
                <c:pt idx="5">
                  <c:v>PPT</c:v>
                </c:pt>
                <c:pt idx="6">
                  <c:v>MER</c:v>
                </c:pt>
                <c:pt idx="7">
                  <c:v>TIG</c:v>
                </c:pt>
                <c:pt idx="8">
                  <c:v>COT</c:v>
                </c:pt>
                <c:pt idx="9">
                  <c:v>GEN</c:v>
                </c:pt>
                <c:pt idx="10">
                  <c:v>AMI</c:v>
                </c:pt>
                <c:pt idx="11">
                  <c:v>CIP</c:v>
                </c:pt>
                <c:pt idx="12">
                  <c:v>COL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87</c:v>
                </c:pt>
                <c:pt idx="1">
                  <c:v>81</c:v>
                </c:pt>
                <c:pt idx="2">
                  <c:v>79</c:v>
                </c:pt>
                <c:pt idx="3">
                  <c:v>78</c:v>
                </c:pt>
                <c:pt idx="4">
                  <c:v>78</c:v>
                </c:pt>
                <c:pt idx="5">
                  <c:v>81</c:v>
                </c:pt>
                <c:pt idx="6">
                  <c:v>0</c:v>
                </c:pt>
                <c:pt idx="7">
                  <c:v>7</c:v>
                </c:pt>
                <c:pt idx="8">
                  <c:v>87</c:v>
                </c:pt>
                <c:pt idx="9">
                  <c:v>74</c:v>
                </c:pt>
                <c:pt idx="10">
                  <c:v>1</c:v>
                </c:pt>
                <c:pt idx="11">
                  <c:v>76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2-4C10-B99F-9411CACB1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228352"/>
        <c:axId val="252229888"/>
      </c:barChart>
      <c:catAx>
        <c:axId val="252228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400" b="0" i="0" u="none" strike="noStrike" baseline="0">
                <a:solidFill>
                  <a:srgbClr val="595959"/>
                </a:solidFill>
                <a:latin typeface="Calibri"/>
              </a:defRPr>
            </a:pPr>
            <a:endParaRPr lang="cs-CZ"/>
          </a:p>
        </c:txPr>
        <c:crossAx val="252229888"/>
        <c:crosses val="autoZero"/>
        <c:auto val="1"/>
        <c:lblAlgn val="ctr"/>
        <c:lblOffset val="100"/>
        <c:noMultiLvlLbl val="1"/>
      </c:catAx>
      <c:valAx>
        <c:axId val="252229888"/>
        <c:scaling>
          <c:orientation val="minMax"/>
          <c:max val="100"/>
          <c:min val="0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400" b="0" i="0" u="none" strike="noStrike" baseline="0">
                <a:solidFill>
                  <a:srgbClr val="595959"/>
                </a:solidFill>
                <a:latin typeface="Calibri"/>
              </a:defRPr>
            </a:pPr>
            <a:endParaRPr lang="cs-CZ"/>
          </a:p>
        </c:txPr>
        <c:crossAx val="252228352"/>
        <c:crosses val="autoZero"/>
        <c:crossBetween val="between"/>
        <c:majorUnit val="22.5"/>
        <c:minorUnit val="11.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0346121746887794"/>
          <c:y val="6.5281935216957479E-2"/>
          <c:w val="0.53682797610365995"/>
          <c:h val="9.7411842009199098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 baseline="0">
              <a:solidFill>
                <a:srgbClr val="595959"/>
              </a:solidFill>
              <a:latin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0.08077</cdr:x>
      <cdr:y>0.64973</cdr:y>
    </cdr:from>
    <cdr:to>
      <cdr:x>0.4174</cdr:x>
      <cdr:y>0.70669</cdr:y>
    </cdr:to>
    <cdr:sp macro="" textlink="">
      <cdr:nvSpPr>
        <cdr:cNvPr id="2" name="Obdélník 1">
          <a:extLst xmlns:a="http://schemas.openxmlformats.org/drawingml/2006/main">
            <a:ext uri="{FF2B5EF4-FFF2-40B4-BE49-F238E27FC236}">
              <a16:creationId xmlns:a16="http://schemas.microsoft.com/office/drawing/2014/main" id="{723D2D85-B061-4ADF-B32F-F11057070E20}"/>
            </a:ext>
          </a:extLst>
        </cdr:cNvPr>
        <cdr:cNvSpPr/>
      </cdr:nvSpPr>
      <cdr:spPr>
        <a:xfrm xmlns:a="http://schemas.openxmlformats.org/drawingml/2006/main">
          <a:off x="600072" y="4455851"/>
          <a:ext cx="2501027" cy="390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09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3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46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5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3229C-63B1-4574-87EE-782D8EE53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2419" y="1855802"/>
            <a:ext cx="6880194" cy="2130271"/>
          </a:xfrm>
        </p:spPr>
        <p:txBody>
          <a:bodyPr>
            <a:normAutofit fontScale="90000"/>
          </a:bodyPr>
          <a:lstStyle/>
          <a:p>
            <a:r>
              <a:rPr lang="pl-PL" sz="5000" b="1" dirty="0"/>
              <a:t>Dopad pandemie Covid 19</a:t>
            </a:r>
            <a:br>
              <a:rPr lang="pl-PL" sz="5000" b="1" dirty="0"/>
            </a:br>
            <a:r>
              <a:rPr lang="pl-PL" sz="5000" b="1" dirty="0"/>
              <a:t>na bakteriální rezistenci</a:t>
            </a:r>
            <a:endParaRPr lang="cs-CZ" sz="5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06DF41-23E1-428D-9BE2-66515319F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4299" y="4668556"/>
            <a:ext cx="4708314" cy="1126283"/>
          </a:xfrm>
        </p:spPr>
        <p:txBody>
          <a:bodyPr>
            <a:normAutofit/>
          </a:bodyPr>
          <a:lstStyle/>
          <a:p>
            <a:r>
              <a:rPr lang="cs-CZ" sz="2200" b="1" dirty="0"/>
              <a:t>Prof. MUDr. Milan Kolář, Ph.D.</a:t>
            </a:r>
            <a:endParaRPr lang="cs-CZ" sz="2200" dirty="0"/>
          </a:p>
          <a:p>
            <a:r>
              <a:rPr lang="cs-CZ" sz="2200" b="1" dirty="0"/>
              <a:t>Ústav mikrobiologie LF UP a FNOL</a:t>
            </a:r>
            <a:endParaRPr lang="cs-CZ" sz="2200" dirty="0"/>
          </a:p>
        </p:txBody>
      </p:sp>
      <p:pic>
        <p:nvPicPr>
          <p:cNvPr id="4" name="Obrázek 3" descr="Obrázek 3">
            <a:extLst>
              <a:ext uri="{FF2B5EF4-FFF2-40B4-BE49-F238E27FC236}">
                <a16:creationId xmlns:a16="http://schemas.microsoft.com/office/drawing/2014/main" id="{9CDE3DF1-0D7F-489A-974F-E250BABB9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349972" y="4120320"/>
            <a:ext cx="4708313" cy="264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Picture 4">
            <a:extLst>
              <a:ext uri="{FF2B5EF4-FFF2-40B4-BE49-F238E27FC236}">
                <a16:creationId xmlns:a16="http://schemas.microsoft.com/office/drawing/2014/main" id="{E932D866-A7F3-4BF8-8AA9-CCF2907C6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10800000">
            <a:off x="344172" y="102971"/>
            <a:ext cx="4648774" cy="2615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3" descr="Picture 3">
            <a:extLst>
              <a:ext uri="{FF2B5EF4-FFF2-40B4-BE49-F238E27FC236}">
                <a16:creationId xmlns:a16="http://schemas.microsoft.com/office/drawing/2014/main" id="{1AC47000-FB25-486D-85B9-7F7FA030D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096000" y="507678"/>
            <a:ext cx="2546641" cy="665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brázek 8" descr="Obrázek 8">
            <a:extLst>
              <a:ext uri="{FF2B5EF4-FFF2-40B4-BE49-F238E27FC236}">
                <a16:creationId xmlns:a16="http://schemas.microsoft.com/office/drawing/2014/main" id="{A58C8513-4620-4A42-B6F9-63EC6B61C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901707" y="272663"/>
            <a:ext cx="3139201" cy="1184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297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CustomShape 1"/>
          <p:cNvSpPr txBox="1"/>
          <p:nvPr/>
        </p:nvSpPr>
        <p:spPr>
          <a:xfrm>
            <a:off x="639600" y="503040"/>
            <a:ext cx="8473681" cy="146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999" tIns="29999" rIns="29999" bIns="29999" anchor="ctr">
            <a:normAutofit/>
          </a:bodyPr>
          <a:lstStyle>
            <a:lvl1pPr defTabSz="868680">
              <a:lnSpc>
                <a:spcPct val="90000"/>
              </a:lnSpc>
              <a:defRPr sz="5130" spc="-9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sz="3420" dirty="0"/>
          </a:p>
        </p:txBody>
      </p:sp>
      <p:sp>
        <p:nvSpPr>
          <p:cNvPr id="2312" name="CustomShape 2"/>
          <p:cNvSpPr txBox="1"/>
          <p:nvPr/>
        </p:nvSpPr>
        <p:spPr>
          <a:xfrm>
            <a:off x="1554000" y="2391361"/>
            <a:ext cx="9631921" cy="425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999" tIns="29999" rIns="29999" bIns="29999">
            <a:spAutoFit/>
          </a:bodyPr>
          <a:lstStyle/>
          <a:p>
            <a:pPr marL="228731" indent="-22801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400" spc="-1">
                <a:latin typeface="Calibri"/>
                <a:ea typeface="Calibri"/>
                <a:cs typeface="Calibri"/>
                <a:sym typeface="Calibri"/>
              </a:defRPr>
            </a:pPr>
            <a:endParaRPr sz="2267" dirty="0"/>
          </a:p>
        </p:txBody>
      </p:sp>
      <p:sp>
        <p:nvSpPr>
          <p:cNvPr id="2313" name="CustomShape 3"/>
          <p:cNvSpPr/>
          <p:nvPr/>
        </p:nvSpPr>
        <p:spPr>
          <a:xfrm>
            <a:off x="1554000" y="2553255"/>
            <a:ext cx="448560" cy="425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8758"/>
                </a:moveTo>
                <a:cubicBezTo>
                  <a:pt x="9818" y="19895"/>
                  <a:pt x="8836" y="21600"/>
                  <a:pt x="7364" y="21600"/>
                </a:cubicBezTo>
                <a:cubicBezTo>
                  <a:pt x="2455" y="21600"/>
                  <a:pt x="2455" y="21600"/>
                  <a:pt x="2455" y="21600"/>
                </a:cubicBezTo>
                <a:cubicBezTo>
                  <a:pt x="982" y="21600"/>
                  <a:pt x="0" y="19895"/>
                  <a:pt x="0" y="18758"/>
                </a:cubicBezTo>
                <a:cubicBezTo>
                  <a:pt x="0" y="7958"/>
                  <a:pt x="0" y="7958"/>
                  <a:pt x="0" y="7958"/>
                </a:cubicBezTo>
                <a:cubicBezTo>
                  <a:pt x="0" y="3411"/>
                  <a:pt x="2945" y="0"/>
                  <a:pt x="6873" y="0"/>
                </a:cubicBezTo>
                <a:cubicBezTo>
                  <a:pt x="7364" y="0"/>
                  <a:pt x="7364" y="0"/>
                  <a:pt x="7364" y="0"/>
                </a:cubicBezTo>
                <a:cubicBezTo>
                  <a:pt x="7855" y="0"/>
                  <a:pt x="8345" y="568"/>
                  <a:pt x="8345" y="1137"/>
                </a:cubicBezTo>
                <a:cubicBezTo>
                  <a:pt x="8345" y="2842"/>
                  <a:pt x="8345" y="2842"/>
                  <a:pt x="8345" y="2842"/>
                </a:cubicBezTo>
                <a:cubicBezTo>
                  <a:pt x="8345" y="3411"/>
                  <a:pt x="7855" y="3979"/>
                  <a:pt x="7364" y="3979"/>
                </a:cubicBezTo>
                <a:cubicBezTo>
                  <a:pt x="6873" y="3979"/>
                  <a:pt x="6873" y="3979"/>
                  <a:pt x="6873" y="3979"/>
                </a:cubicBezTo>
                <a:cubicBezTo>
                  <a:pt x="4909" y="3979"/>
                  <a:pt x="3436" y="5684"/>
                  <a:pt x="3436" y="7958"/>
                </a:cubicBezTo>
                <a:cubicBezTo>
                  <a:pt x="3436" y="8526"/>
                  <a:pt x="3436" y="8526"/>
                  <a:pt x="3436" y="8526"/>
                </a:cubicBezTo>
                <a:cubicBezTo>
                  <a:pt x="3436" y="9095"/>
                  <a:pt x="3927" y="9663"/>
                  <a:pt x="4418" y="9663"/>
                </a:cubicBezTo>
                <a:cubicBezTo>
                  <a:pt x="7364" y="9663"/>
                  <a:pt x="7364" y="9663"/>
                  <a:pt x="7364" y="9663"/>
                </a:cubicBezTo>
                <a:cubicBezTo>
                  <a:pt x="8836" y="9663"/>
                  <a:pt x="9818" y="11368"/>
                  <a:pt x="9818" y="12505"/>
                </a:cubicBezTo>
                <a:lnTo>
                  <a:pt x="9818" y="18758"/>
                </a:lnTo>
                <a:close/>
                <a:moveTo>
                  <a:pt x="21600" y="18758"/>
                </a:moveTo>
                <a:cubicBezTo>
                  <a:pt x="21600" y="19895"/>
                  <a:pt x="20618" y="21600"/>
                  <a:pt x="19145" y="21600"/>
                </a:cubicBezTo>
                <a:cubicBezTo>
                  <a:pt x="14236" y="21600"/>
                  <a:pt x="14236" y="21600"/>
                  <a:pt x="14236" y="21600"/>
                </a:cubicBezTo>
                <a:cubicBezTo>
                  <a:pt x="12764" y="21600"/>
                  <a:pt x="11782" y="19895"/>
                  <a:pt x="11782" y="18758"/>
                </a:cubicBezTo>
                <a:cubicBezTo>
                  <a:pt x="11782" y="7958"/>
                  <a:pt x="11782" y="7958"/>
                  <a:pt x="11782" y="7958"/>
                </a:cubicBezTo>
                <a:cubicBezTo>
                  <a:pt x="11782" y="3411"/>
                  <a:pt x="14727" y="0"/>
                  <a:pt x="18655" y="0"/>
                </a:cubicBezTo>
                <a:cubicBezTo>
                  <a:pt x="19145" y="0"/>
                  <a:pt x="19145" y="0"/>
                  <a:pt x="19145" y="0"/>
                </a:cubicBezTo>
                <a:cubicBezTo>
                  <a:pt x="19636" y="0"/>
                  <a:pt x="20127" y="568"/>
                  <a:pt x="20127" y="1137"/>
                </a:cubicBezTo>
                <a:cubicBezTo>
                  <a:pt x="20127" y="2842"/>
                  <a:pt x="20127" y="2842"/>
                  <a:pt x="20127" y="2842"/>
                </a:cubicBezTo>
                <a:cubicBezTo>
                  <a:pt x="20127" y="3411"/>
                  <a:pt x="19636" y="3979"/>
                  <a:pt x="19145" y="3979"/>
                </a:cubicBezTo>
                <a:cubicBezTo>
                  <a:pt x="18655" y="3979"/>
                  <a:pt x="18655" y="3979"/>
                  <a:pt x="18655" y="3979"/>
                </a:cubicBezTo>
                <a:cubicBezTo>
                  <a:pt x="16691" y="3979"/>
                  <a:pt x="15218" y="5684"/>
                  <a:pt x="15218" y="7958"/>
                </a:cubicBezTo>
                <a:cubicBezTo>
                  <a:pt x="15218" y="8526"/>
                  <a:pt x="15218" y="8526"/>
                  <a:pt x="15218" y="8526"/>
                </a:cubicBezTo>
                <a:cubicBezTo>
                  <a:pt x="15218" y="9095"/>
                  <a:pt x="15709" y="9663"/>
                  <a:pt x="16200" y="9663"/>
                </a:cubicBezTo>
                <a:cubicBezTo>
                  <a:pt x="19145" y="9663"/>
                  <a:pt x="19145" y="9663"/>
                  <a:pt x="19145" y="9663"/>
                </a:cubicBezTo>
                <a:cubicBezTo>
                  <a:pt x="20618" y="9663"/>
                  <a:pt x="21600" y="11368"/>
                  <a:pt x="21600" y="12505"/>
                </a:cubicBezTo>
                <a:lnTo>
                  <a:pt x="21600" y="18758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r>
              <a:rPr lang="cs-CZ" sz="1000" dirty="0"/>
              <a:t>;</a:t>
            </a:r>
            <a:endParaRPr sz="1000" dirty="0"/>
          </a:p>
        </p:txBody>
      </p:sp>
      <p:pic>
        <p:nvPicPr>
          <p:cNvPr id="2314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22080" y="503040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5" name="Obrázek 8" descr="Obrázek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sp>
        <p:nvSpPr>
          <p:cNvPr id="2316" name="CustomShape 4"/>
          <p:cNvSpPr/>
          <p:nvPr/>
        </p:nvSpPr>
        <p:spPr>
          <a:xfrm rot="10800000">
            <a:off x="10987681" y="6133769"/>
            <a:ext cx="396480" cy="412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8758"/>
                </a:moveTo>
                <a:cubicBezTo>
                  <a:pt x="9818" y="19895"/>
                  <a:pt x="8836" y="21600"/>
                  <a:pt x="7364" y="21600"/>
                </a:cubicBezTo>
                <a:cubicBezTo>
                  <a:pt x="2455" y="21600"/>
                  <a:pt x="2455" y="21600"/>
                  <a:pt x="2455" y="21600"/>
                </a:cubicBezTo>
                <a:cubicBezTo>
                  <a:pt x="982" y="21600"/>
                  <a:pt x="0" y="19895"/>
                  <a:pt x="0" y="18758"/>
                </a:cubicBezTo>
                <a:cubicBezTo>
                  <a:pt x="0" y="7958"/>
                  <a:pt x="0" y="7958"/>
                  <a:pt x="0" y="7958"/>
                </a:cubicBezTo>
                <a:cubicBezTo>
                  <a:pt x="0" y="3411"/>
                  <a:pt x="2945" y="0"/>
                  <a:pt x="6873" y="0"/>
                </a:cubicBezTo>
                <a:cubicBezTo>
                  <a:pt x="7364" y="0"/>
                  <a:pt x="7364" y="0"/>
                  <a:pt x="7364" y="0"/>
                </a:cubicBezTo>
                <a:cubicBezTo>
                  <a:pt x="7855" y="0"/>
                  <a:pt x="8345" y="568"/>
                  <a:pt x="8345" y="1137"/>
                </a:cubicBezTo>
                <a:cubicBezTo>
                  <a:pt x="8345" y="2842"/>
                  <a:pt x="8345" y="2842"/>
                  <a:pt x="8345" y="2842"/>
                </a:cubicBezTo>
                <a:cubicBezTo>
                  <a:pt x="8345" y="3411"/>
                  <a:pt x="7855" y="3979"/>
                  <a:pt x="7364" y="3979"/>
                </a:cubicBezTo>
                <a:cubicBezTo>
                  <a:pt x="6873" y="3979"/>
                  <a:pt x="6873" y="3979"/>
                  <a:pt x="6873" y="3979"/>
                </a:cubicBezTo>
                <a:cubicBezTo>
                  <a:pt x="4909" y="3979"/>
                  <a:pt x="3436" y="5684"/>
                  <a:pt x="3436" y="7958"/>
                </a:cubicBezTo>
                <a:cubicBezTo>
                  <a:pt x="3436" y="8526"/>
                  <a:pt x="3436" y="8526"/>
                  <a:pt x="3436" y="8526"/>
                </a:cubicBezTo>
                <a:cubicBezTo>
                  <a:pt x="3436" y="9095"/>
                  <a:pt x="3927" y="9663"/>
                  <a:pt x="4418" y="9663"/>
                </a:cubicBezTo>
                <a:cubicBezTo>
                  <a:pt x="7364" y="9663"/>
                  <a:pt x="7364" y="9663"/>
                  <a:pt x="7364" y="9663"/>
                </a:cubicBezTo>
                <a:cubicBezTo>
                  <a:pt x="8836" y="9663"/>
                  <a:pt x="9818" y="11368"/>
                  <a:pt x="9818" y="12505"/>
                </a:cubicBezTo>
                <a:lnTo>
                  <a:pt x="9818" y="18758"/>
                </a:lnTo>
                <a:close/>
                <a:moveTo>
                  <a:pt x="21600" y="18758"/>
                </a:moveTo>
                <a:cubicBezTo>
                  <a:pt x="21600" y="19895"/>
                  <a:pt x="20618" y="21600"/>
                  <a:pt x="19145" y="21600"/>
                </a:cubicBezTo>
                <a:cubicBezTo>
                  <a:pt x="14236" y="21600"/>
                  <a:pt x="14236" y="21600"/>
                  <a:pt x="14236" y="21600"/>
                </a:cubicBezTo>
                <a:cubicBezTo>
                  <a:pt x="12764" y="21600"/>
                  <a:pt x="11782" y="19895"/>
                  <a:pt x="11782" y="18758"/>
                </a:cubicBezTo>
                <a:cubicBezTo>
                  <a:pt x="11782" y="7958"/>
                  <a:pt x="11782" y="7958"/>
                  <a:pt x="11782" y="7958"/>
                </a:cubicBezTo>
                <a:cubicBezTo>
                  <a:pt x="11782" y="3411"/>
                  <a:pt x="14727" y="0"/>
                  <a:pt x="18655" y="0"/>
                </a:cubicBezTo>
                <a:cubicBezTo>
                  <a:pt x="19145" y="0"/>
                  <a:pt x="19145" y="0"/>
                  <a:pt x="19145" y="0"/>
                </a:cubicBezTo>
                <a:cubicBezTo>
                  <a:pt x="19636" y="0"/>
                  <a:pt x="20127" y="568"/>
                  <a:pt x="20127" y="1137"/>
                </a:cubicBezTo>
                <a:cubicBezTo>
                  <a:pt x="20127" y="2842"/>
                  <a:pt x="20127" y="2842"/>
                  <a:pt x="20127" y="2842"/>
                </a:cubicBezTo>
                <a:cubicBezTo>
                  <a:pt x="20127" y="3411"/>
                  <a:pt x="19636" y="3979"/>
                  <a:pt x="19145" y="3979"/>
                </a:cubicBezTo>
                <a:cubicBezTo>
                  <a:pt x="18655" y="3979"/>
                  <a:pt x="18655" y="3979"/>
                  <a:pt x="18655" y="3979"/>
                </a:cubicBezTo>
                <a:cubicBezTo>
                  <a:pt x="16691" y="3979"/>
                  <a:pt x="15218" y="5684"/>
                  <a:pt x="15218" y="7958"/>
                </a:cubicBezTo>
                <a:cubicBezTo>
                  <a:pt x="15218" y="8526"/>
                  <a:pt x="15218" y="8526"/>
                  <a:pt x="15218" y="8526"/>
                </a:cubicBezTo>
                <a:cubicBezTo>
                  <a:pt x="15218" y="9095"/>
                  <a:pt x="15709" y="9663"/>
                  <a:pt x="16200" y="9663"/>
                </a:cubicBezTo>
                <a:cubicBezTo>
                  <a:pt x="19145" y="9663"/>
                  <a:pt x="19145" y="9663"/>
                  <a:pt x="19145" y="9663"/>
                </a:cubicBezTo>
                <a:cubicBezTo>
                  <a:pt x="20618" y="9663"/>
                  <a:pt x="21600" y="11368"/>
                  <a:pt x="21600" y="12505"/>
                </a:cubicBezTo>
                <a:lnTo>
                  <a:pt x="21600" y="18758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endParaRPr sz="12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B5684E-42E0-4B72-99C5-8CBED231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60" y="341145"/>
            <a:ext cx="6017315" cy="205021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Během kovidové pandemie vyvstala spousta otázek týkajících se bakteriálních infekcí a AMR.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DD4067-295E-4520-BDBC-73E44316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559" y="2795168"/>
            <a:ext cx="9970365" cy="3777622"/>
          </a:xfrm>
        </p:spPr>
        <p:txBody>
          <a:bodyPr>
            <a:noAutofit/>
          </a:bodyPr>
          <a:lstStyle/>
          <a:p>
            <a:r>
              <a:rPr lang="cs-CZ" sz="2200" dirty="0"/>
              <a:t>Je nutné nasadit u pacienta se závažnou kovidovou pneumonií vyžadující HFNOT, UPV či dokonce ECMO, iniciálně antibiotika?</a:t>
            </a:r>
          </a:p>
          <a:p>
            <a:r>
              <a:rPr lang="cs-CZ" sz="2200" dirty="0"/>
              <a:t>Jaká jsou nejčastější etiologická agens bakteriálních </a:t>
            </a:r>
            <a:r>
              <a:rPr lang="cs-CZ" sz="2200" dirty="0" err="1"/>
              <a:t>koinfekcí</a:t>
            </a:r>
            <a:r>
              <a:rPr lang="cs-CZ" sz="2200" dirty="0"/>
              <a:t> a superinfekcí u onemocnění Covid-19? A jaká je reálná frekvence bakteriálních infekcí?</a:t>
            </a:r>
          </a:p>
          <a:p>
            <a:r>
              <a:rPr lang="cs-CZ" sz="2200" dirty="0"/>
              <a:t>Došlo ke změnám v AMR, uplatňují se u sekundárních bakteriálních infekcí Covid-pozitivních pacientů MDR bakteriální patogeny?</a:t>
            </a:r>
          </a:p>
          <a:p>
            <a:r>
              <a:rPr lang="cs-CZ" sz="2200" dirty="0"/>
              <a:t>Jaká antibiotika volit, kdy a  jak dlouho je aplikovat?</a:t>
            </a:r>
          </a:p>
          <a:p>
            <a:r>
              <a:rPr lang="cs-CZ" sz="2200" dirty="0"/>
              <a:t>Změnila </a:t>
            </a:r>
            <a:r>
              <a:rPr lang="cs-CZ" sz="2200" dirty="0" err="1"/>
              <a:t>koronavirová</a:t>
            </a:r>
            <a:r>
              <a:rPr lang="cs-CZ" sz="2200" dirty="0"/>
              <a:t> </a:t>
            </a:r>
            <a:r>
              <a:rPr lang="cs-CZ" sz="2200" dirty="0" err="1"/>
              <a:t>pandémie</a:t>
            </a:r>
            <a:r>
              <a:rPr lang="cs-CZ" sz="2200" dirty="0"/>
              <a:t> celkovou spotřebu antibiotik?</a:t>
            </a:r>
          </a:p>
        </p:txBody>
      </p:sp>
      <p:pic>
        <p:nvPicPr>
          <p:cNvPr id="10" name="Picture 4" descr="Picture 4">
            <a:extLst>
              <a:ext uri="{FF2B5EF4-FFF2-40B4-BE49-F238E27FC236}">
                <a16:creationId xmlns:a16="http://schemas.microsoft.com/office/drawing/2014/main" id="{A667296C-D1F2-4C31-8B32-80D281A07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10800000">
            <a:off x="9098059" y="1057543"/>
            <a:ext cx="2451082" cy="137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6" name="Zástupný symbol obrázku 4" descr="Zástupný symbol obrázku 4"/>
          <p:cNvPicPr>
            <a:picLocks noChangeAspect="1"/>
          </p:cNvPicPr>
          <p:nvPr/>
        </p:nvPicPr>
        <p:blipFill>
          <a:blip r:embed="rId2" cstate="print">
            <a:extLst/>
          </a:blip>
          <a:srcRect l="6398" r="6398"/>
          <a:stretch>
            <a:fillRect/>
          </a:stretch>
        </p:blipFill>
        <p:spPr>
          <a:xfrm>
            <a:off x="7540850" y="2276642"/>
            <a:ext cx="4572566" cy="3499796"/>
          </a:xfrm>
          <a:prstGeom prst="rect">
            <a:avLst/>
          </a:prstGeom>
          <a:ln w="12700">
            <a:miter lim="400000"/>
          </a:ln>
        </p:spPr>
      </p:pic>
      <p:sp>
        <p:nvSpPr>
          <p:cNvPr id="2367" name="CustomShape 1"/>
          <p:cNvSpPr txBox="1"/>
          <p:nvPr/>
        </p:nvSpPr>
        <p:spPr>
          <a:xfrm>
            <a:off x="1612195" y="2089401"/>
            <a:ext cx="5886709" cy="4342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999" tIns="29999" rIns="29999" bIns="29999">
            <a:spAutoFit/>
          </a:bodyPr>
          <a:lstStyle/>
          <a:p>
            <a:pPr marL="228731" indent="-22801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 spc="-1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Kapacita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oddělení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byla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navýšena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34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lůžek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(340 %), z 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velké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části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v 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systému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open-space,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celkem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4–5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halách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72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 sz="2400" spc="-1">
                <a:latin typeface="Calibri"/>
                <a:ea typeface="Calibri"/>
                <a:cs typeface="Calibri"/>
                <a:sym typeface="Calibri"/>
              </a:defRPr>
            </a:pP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marL="228731" indent="-22801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 spc="-1">
                <a:latin typeface="Calibri"/>
                <a:ea typeface="Calibri"/>
                <a:cs typeface="Calibri"/>
                <a:sym typeface="Calibri"/>
              </a:defRPr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šichni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pacienti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byli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přijati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pro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infekci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SARS-CoV-2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virem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72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 sz="2400" spc="-1">
                <a:latin typeface="Calibri"/>
                <a:ea typeface="Calibri"/>
                <a:cs typeface="Calibri"/>
                <a:sym typeface="Calibri"/>
              </a:defRPr>
            </a:pP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marL="228731" indent="-22801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 spc="-1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V 97 %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případů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se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jednalo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o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pacienty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s 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nejtěžší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formou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akutní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respirační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insuficience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tj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. critical C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ovid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-19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dle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</a:rPr>
              <a:t>klasifikace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</a:rPr>
              <a:t> WHO.</a:t>
            </a:r>
          </a:p>
        </p:txBody>
      </p:sp>
      <p:sp>
        <p:nvSpPr>
          <p:cNvPr id="2368" name="CustomShape 2"/>
          <p:cNvSpPr txBox="1"/>
          <p:nvPr/>
        </p:nvSpPr>
        <p:spPr>
          <a:xfrm>
            <a:off x="7406625" y="1295737"/>
            <a:ext cx="4572565" cy="61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999" tIns="29999" rIns="29999" bIns="29999">
            <a:spAutoFit/>
          </a:bodyPr>
          <a:lstStyle/>
          <a:p>
            <a:pPr algn="ctr">
              <a:defRPr sz="8600" spc="-1">
                <a:latin typeface="Calibri"/>
                <a:ea typeface="Calibri"/>
                <a:cs typeface="Calibri"/>
                <a:sym typeface="Calibri"/>
              </a:defRPr>
            </a:pPr>
            <a:r>
              <a:rPr sz="3600" dirty="0">
                <a:solidFill>
                  <a:schemeClr val="accent1">
                    <a:lumMod val="75000"/>
                  </a:schemeClr>
                </a:solidFill>
              </a:rPr>
              <a:t>PAND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sz="3600" dirty="0">
                <a:solidFill>
                  <a:schemeClr val="accent1">
                    <a:lumMod val="75000"/>
                  </a:schemeClr>
                </a:solidFill>
              </a:rPr>
              <a:t>MIE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3600" dirty="0">
                <a:solidFill>
                  <a:schemeClr val="accent1">
                    <a:lumMod val="75000"/>
                  </a:schemeClr>
                </a:solidFill>
              </a:rPr>
              <a:t>COVID-19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71786" y="260923"/>
            <a:ext cx="7076813" cy="1683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 sz="2400" b="1" spc="-1">
                <a:latin typeface="Calibri"/>
                <a:ea typeface="Calibri"/>
                <a:cs typeface="Calibri"/>
                <a:sym typeface="Calibri"/>
              </a:defRPr>
            </a:pPr>
            <a:r>
              <a:rPr lang="cs-CZ" sz="2800" b="1" spc="-1" dirty="0">
                <a:latin typeface="Calibri"/>
                <a:cs typeface="Calibri"/>
                <a:sym typeface="Calibri"/>
              </a:rPr>
              <a:t>KARIM FNOL byla na jaře 2020 transformována do režimu ICU pro Covid-pozitivní pacienty se závažným/kritickým stupněm onemocnění</a:t>
            </a:r>
            <a:r>
              <a:rPr lang="cs-CZ" sz="2600" b="1" spc="-1" dirty="0">
                <a:latin typeface="Calibri"/>
                <a:cs typeface="Calibri"/>
                <a:sym typeface="Calibri"/>
              </a:rPr>
              <a:t>.</a:t>
            </a:r>
          </a:p>
          <a:p>
            <a:pPr defTabSz="609630" hangingPunct="0"/>
            <a:endParaRPr lang="cs-CZ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3" descr="Picture 3">
            <a:extLst>
              <a:ext uri="{FF2B5EF4-FFF2-40B4-BE49-F238E27FC236}">
                <a16:creationId xmlns:a16="http://schemas.microsoft.com/office/drawing/2014/main" id="{74F8749B-0974-4B07-B2FE-F242E7B5F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22080" y="503040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8" descr="Obrázek 8">
            <a:extLst>
              <a:ext uri="{FF2B5EF4-FFF2-40B4-BE49-F238E27FC236}">
                <a16:creationId xmlns:a16="http://schemas.microsoft.com/office/drawing/2014/main" id="{D9E2C5C6-CADF-44B9-AEA7-144F9C93B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CustomShape 1"/>
          <p:cNvSpPr txBox="1"/>
          <p:nvPr/>
        </p:nvSpPr>
        <p:spPr>
          <a:xfrm>
            <a:off x="548399" y="1632380"/>
            <a:ext cx="11552648" cy="438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999" tIns="29999" rIns="29999" bIns="29999">
            <a:spAutoFit/>
          </a:bodyPr>
          <a:lstStyle/>
          <a:p>
            <a:pPr marL="304815" indent="-304095">
              <a:buClr>
                <a:srgbClr val="000000"/>
              </a:buClr>
              <a:buSzPct val="100000"/>
              <a:buFont typeface="Arial"/>
              <a:buChar char="•"/>
              <a:defRPr sz="2700" spc="-1">
                <a:latin typeface="Calibri"/>
                <a:ea typeface="Calibri"/>
                <a:cs typeface="Calibri"/>
                <a:sym typeface="Calibri"/>
              </a:defRPr>
            </a:pPr>
            <a:r>
              <a:rPr lang="cs-CZ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acientům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kritickým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stupněm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cs-CZ"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ovid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-19 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b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</a:rPr>
              <a:t>yla nasazena ATB léčba (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kombinace </a:t>
            </a:r>
            <a:r>
              <a:rPr lang="cs-CZ"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cefotaxim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event. amoxicilin/</a:t>
            </a:r>
            <a:r>
              <a:rPr lang="cs-CZ"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kys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klavulanová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+ </a:t>
            </a:r>
            <a:r>
              <a:rPr lang="cs-CZ"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klaritromycin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</a:rPr>
              <a:t>) z obavy pozdního zahájení </a:t>
            </a:r>
            <a:r>
              <a:rPr lang="cs-CZ" sz="2900" dirty="0" err="1">
                <a:solidFill>
                  <a:schemeClr val="tx2">
                    <a:lumMod val="50000"/>
                  </a:schemeClr>
                </a:solidFill>
              </a:rPr>
              <a:t>antibioterapie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</a:rPr>
              <a:t>, což by mohlo mít pro pacienta závažné následky, včetně rozvoje sepse a související vyšší mortality.</a:t>
            </a:r>
          </a:p>
          <a:p>
            <a:pPr marL="720">
              <a:buClr>
                <a:srgbClr val="000000"/>
              </a:buClr>
              <a:buSzPct val="100000"/>
              <a:defRPr sz="2700" spc="-1">
                <a:latin typeface="Calibri"/>
                <a:ea typeface="Calibri"/>
                <a:cs typeface="Calibri"/>
                <a:sym typeface="Calibri"/>
              </a:defRPr>
            </a:pPr>
            <a:endParaRPr sz="1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15" lvl="1" indent="-304095">
              <a:buClr>
                <a:srgbClr val="000000"/>
              </a:buClr>
              <a:buSzPct val="100000"/>
              <a:buFont typeface="Arial"/>
              <a:buChar char="•"/>
              <a:defRPr sz="2700" spc="-1">
                <a:latin typeface="Calibri"/>
                <a:ea typeface="Calibri"/>
                <a:cs typeface="Calibri"/>
                <a:sym typeface="Calibri"/>
              </a:defRPr>
            </a:pP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vyloučení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bakteriální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infekce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byla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ATB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léčba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ukončena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9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920" lvl="1">
              <a:buClr>
                <a:srgbClr val="000000"/>
              </a:buClr>
              <a:buSzPct val="100000"/>
              <a:defRPr sz="2700" spc="-1">
                <a:latin typeface="Calibri"/>
                <a:ea typeface="Calibri"/>
                <a:cs typeface="Calibri"/>
                <a:sym typeface="Calibri"/>
              </a:defRPr>
            </a:pPr>
            <a:endParaRPr sz="1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15" lvl="1" indent="-304095">
              <a:buClr>
                <a:srgbClr val="000000"/>
              </a:buClr>
              <a:buSzPct val="100000"/>
              <a:buFont typeface="Arial"/>
              <a:buChar char="•"/>
              <a:defRPr sz="2700" spc="-1">
                <a:latin typeface="Calibri"/>
                <a:ea typeface="Calibri"/>
                <a:cs typeface="Calibri"/>
                <a:sym typeface="Calibri"/>
              </a:defRPr>
            </a:pP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vzestupu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zánětlivých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parametrů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a/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pozitivních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výsledcích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vyšetření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endosekretu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resp. 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možném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rozvoji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bakteriální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VAP,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byla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iniciální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ATB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léčba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změněna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cílenou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antibioterapii</a:t>
            </a:r>
            <a:r>
              <a:rPr lang="cs-CZ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základě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izolace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bakteriálních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patogenů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stanovení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jejich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citlivosti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29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rezistence</a:t>
            </a:r>
            <a:r>
              <a:rPr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01" name="CustomShape 2"/>
          <p:cNvSpPr txBox="1"/>
          <p:nvPr/>
        </p:nvSpPr>
        <p:spPr>
          <a:xfrm>
            <a:off x="548399" y="169420"/>
            <a:ext cx="7769978" cy="1057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999" tIns="29999" rIns="29999" bIns="29999" anchor="ctr">
            <a:spAutoFit/>
          </a:bodyPr>
          <a:lstStyle>
            <a:lvl1pPr>
              <a:lnSpc>
                <a:spcPct val="90000"/>
              </a:lnSpc>
              <a:defRPr sz="5400" spc="-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600" b="1" dirty="0" err="1"/>
              <a:t>Antibiotická</a:t>
            </a:r>
            <a:r>
              <a:rPr sz="3600" b="1" dirty="0"/>
              <a:t> </a:t>
            </a:r>
            <a:r>
              <a:rPr sz="3600" b="1" dirty="0" err="1"/>
              <a:t>léčba</a:t>
            </a:r>
            <a:r>
              <a:rPr sz="3600" b="1" dirty="0"/>
              <a:t> v </a:t>
            </a:r>
            <a:r>
              <a:rPr sz="3600" b="1" dirty="0" err="1"/>
              <a:t>pandemickém</a:t>
            </a:r>
            <a:r>
              <a:rPr sz="3600" b="1" dirty="0"/>
              <a:t> </a:t>
            </a:r>
            <a:r>
              <a:rPr sz="3600" b="1" dirty="0" err="1"/>
              <a:t>období</a:t>
            </a:r>
            <a:r>
              <a:rPr lang="cs-CZ" sz="3600" b="1" dirty="0"/>
              <a:t> na KARIM FNOL</a:t>
            </a:r>
            <a:endParaRPr sz="3600" b="1" dirty="0"/>
          </a:p>
        </p:txBody>
      </p:sp>
      <p:pic>
        <p:nvPicPr>
          <p:cNvPr id="2403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22080" y="503040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4" name="Obrázek 7" descr="Obrázek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B4A6593-7B4C-44D0-8748-41293EEAF5B1}"/>
              </a:ext>
            </a:extLst>
          </p:cNvPr>
          <p:cNvSpPr txBox="1"/>
          <p:nvPr/>
        </p:nvSpPr>
        <p:spPr>
          <a:xfrm>
            <a:off x="3538299" y="1227200"/>
            <a:ext cx="8224582" cy="40934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Sekundární kolonizace nebo </a:t>
            </a:r>
            <a:r>
              <a:rPr lang="cs-CZ" sz="2000" b="1" dirty="0" err="1"/>
              <a:t>nozokomiální</a:t>
            </a:r>
            <a:r>
              <a:rPr lang="cs-CZ" sz="2000" b="1" dirty="0"/>
              <a:t> HAP/VAP ???</a:t>
            </a:r>
          </a:p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Klasická kritéria (klinické příznaky, radiologický nález, celkové a laboratorní známky infekce/zánětu) jsou u pacientů s </a:t>
            </a:r>
            <a:r>
              <a:rPr lang="cs-CZ" sz="2000" b="1" dirty="0" err="1"/>
              <a:t>hypoxemickým</a:t>
            </a:r>
            <a:r>
              <a:rPr lang="cs-CZ" sz="2000" b="1" dirty="0"/>
              <a:t> selháním při těžkém/kritickém průběhu Covid-19 pneumonie (a/nebo přímo s ARDS) obtížně aplikovatelná. </a:t>
            </a:r>
          </a:p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Radiologický nález je v terénu obrazu tzv. kovidové plíce obtížně hodnotitelný a klinická kritéria (poslechový nález a produkce sputa) jsou obecně v intenzivní péči u pacientů na UPV málo senzitivní či specifická.</a:t>
            </a:r>
          </a:p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Význam zánětlivých </a:t>
            </a:r>
            <a:r>
              <a:rPr lang="cs-CZ" sz="2000" b="1" dirty="0" err="1"/>
              <a:t>markerů</a:t>
            </a:r>
            <a:r>
              <a:rPr lang="cs-CZ" sz="2000" b="1" dirty="0"/>
              <a:t> je nejasný.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801CB-6946-4C48-8B5B-648A54242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95" y="3840455"/>
            <a:ext cx="3181735" cy="240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CustomShape 1"/>
          <p:cNvSpPr txBox="1"/>
          <p:nvPr/>
        </p:nvSpPr>
        <p:spPr>
          <a:xfrm>
            <a:off x="657601" y="369659"/>
            <a:ext cx="3690748" cy="94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999" tIns="29999" rIns="29999" bIns="29999" anchor="ctr">
            <a:spAutoFit/>
          </a:bodyPr>
          <a:lstStyle>
            <a:lvl1pPr algn="ctr">
              <a:lnSpc>
                <a:spcPct val="90000"/>
              </a:lnSpc>
              <a:defRPr sz="5400" spc="-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sz="3200" b="1" dirty="0" err="1"/>
              <a:t>Spotřeba</a:t>
            </a:r>
            <a:r>
              <a:rPr sz="3200" b="1" dirty="0"/>
              <a:t> </a:t>
            </a:r>
            <a:r>
              <a:rPr sz="3200" b="1" dirty="0" err="1"/>
              <a:t>antibiotik</a:t>
            </a:r>
            <a:r>
              <a:rPr lang="cs-CZ" sz="3200" b="1" dirty="0"/>
              <a:t> na KARIM</a:t>
            </a:r>
            <a:endParaRPr sz="3200" b="1" dirty="0"/>
          </a:p>
        </p:txBody>
      </p:sp>
      <p:sp>
        <p:nvSpPr>
          <p:cNvPr id="2409" name="CustomShape 2"/>
          <p:cNvSpPr txBox="1"/>
          <p:nvPr/>
        </p:nvSpPr>
        <p:spPr>
          <a:xfrm>
            <a:off x="2043807" y="4201884"/>
            <a:ext cx="3674484" cy="198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999" tIns="29999" rIns="29999" bIns="29999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 sz="2400" spc="-1">
                <a:latin typeface="Calibri"/>
                <a:ea typeface="Calibri"/>
                <a:cs typeface="Calibri"/>
                <a:sym typeface="Calibri"/>
              </a:defRPr>
            </a:pPr>
            <a:r>
              <a:rPr sz="2200" b="1" dirty="0" err="1"/>
              <a:t>Nárůst</a:t>
            </a:r>
            <a:r>
              <a:rPr sz="2200" b="1" dirty="0"/>
              <a:t> </a:t>
            </a:r>
            <a:r>
              <a:rPr sz="2200" b="1" dirty="0" err="1"/>
              <a:t>spotřeby</a:t>
            </a:r>
            <a:r>
              <a:rPr sz="2200" b="1" dirty="0"/>
              <a:t> </a:t>
            </a:r>
            <a:r>
              <a:rPr sz="2200" b="1" dirty="0" err="1"/>
              <a:t>antibiotik</a:t>
            </a:r>
            <a:endParaRPr sz="2200" b="1" dirty="0"/>
          </a:p>
          <a:p>
            <a:pPr>
              <a:lnSpc>
                <a:spcPct val="110000"/>
              </a:lnSpc>
              <a:spcBef>
                <a:spcPts val="600"/>
              </a:spcBef>
              <a:defRPr spc="-1">
                <a:latin typeface="Calibri"/>
                <a:ea typeface="Calibri"/>
                <a:cs typeface="Calibri"/>
                <a:sym typeface="Calibri"/>
              </a:defRPr>
            </a:pPr>
            <a:r>
              <a:rPr sz="2200" dirty="0" err="1"/>
              <a:t>Naopak</a:t>
            </a:r>
            <a:r>
              <a:rPr sz="2200" dirty="0"/>
              <a:t> </a:t>
            </a:r>
            <a:r>
              <a:rPr sz="2200" dirty="0" err="1"/>
              <a:t>výrazné</a:t>
            </a:r>
            <a:r>
              <a:rPr sz="2200" dirty="0"/>
              <a:t> </a:t>
            </a:r>
            <a:r>
              <a:rPr sz="2200" dirty="0" err="1"/>
              <a:t>navýšení</a:t>
            </a:r>
            <a:r>
              <a:rPr sz="2200" dirty="0"/>
              <a:t> </a:t>
            </a:r>
            <a:r>
              <a:rPr sz="2200" dirty="0" err="1"/>
              <a:t>aplikace</a:t>
            </a:r>
            <a:r>
              <a:rPr sz="2200" dirty="0"/>
              <a:t> je </a:t>
            </a:r>
            <a:r>
              <a:rPr sz="2200" dirty="0" err="1"/>
              <a:t>zřejmé</a:t>
            </a:r>
            <a:r>
              <a:rPr sz="2200" dirty="0"/>
              <a:t> u </a:t>
            </a:r>
            <a:r>
              <a:rPr sz="2200" dirty="0" err="1"/>
              <a:t>cefotaximu</a:t>
            </a:r>
            <a:r>
              <a:rPr sz="2200" dirty="0"/>
              <a:t>, </a:t>
            </a:r>
            <a:r>
              <a:rPr sz="2200" dirty="0" err="1"/>
              <a:t>linezolidu</a:t>
            </a:r>
            <a:r>
              <a:rPr sz="2200" dirty="0"/>
              <a:t> a </a:t>
            </a:r>
            <a:r>
              <a:rPr sz="2200" dirty="0" err="1"/>
              <a:t>kolistinu</a:t>
            </a:r>
            <a:r>
              <a:rPr sz="2200" dirty="0"/>
              <a:t>.</a:t>
            </a:r>
          </a:p>
        </p:txBody>
      </p:sp>
      <p:graphicFrame>
        <p:nvGraphicFramePr>
          <p:cNvPr id="2410" name="Table 3"/>
          <p:cNvGraphicFramePr/>
          <p:nvPr>
            <p:extLst>
              <p:ext uri="{D42A27DB-BD31-4B8C-83A1-F6EECF244321}">
                <p14:modId xmlns:p14="http://schemas.microsoft.com/office/powerpoint/2010/main" val="3132828592"/>
              </p:ext>
            </p:extLst>
          </p:nvPr>
        </p:nvGraphicFramePr>
        <p:xfrm>
          <a:off x="5901171" y="184558"/>
          <a:ext cx="6128643" cy="648255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807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09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defRPr sz="1800" spc="-1">
                          <a:sym typeface="Arial"/>
                        </a:defRPr>
                      </a:pPr>
                      <a:endParaRPr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defRPr sz="2200" b="1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Antibiotikum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2200" b="1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+mn-lt"/>
                        </a:rPr>
                        <a:t>I.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2200" b="1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+mn-lt"/>
                        </a:rPr>
                        <a:t>abs. </a:t>
                      </a:r>
                      <a:r>
                        <a:rPr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počet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+mn-lt"/>
                        </a:rPr>
                        <a:t> DDD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2200" b="1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+mn-lt"/>
                        </a:rPr>
                        <a:t>I.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2200" b="1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2200" b="1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+mn-lt"/>
                        </a:rPr>
                        <a:t>II.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2200" b="1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+mn-lt"/>
                        </a:rPr>
                        <a:t>abs. </a:t>
                      </a:r>
                      <a:r>
                        <a:rPr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počet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+mn-lt"/>
                        </a:rPr>
                        <a:t> DDD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2200" b="1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+mn-lt"/>
                        </a:rPr>
                        <a:t>II.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2200" b="1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meropenem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703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19,6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1427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19,3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piperacillin/tazobactam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301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8,4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570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7,7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amoxicillin/clavulanic acid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299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8,3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262</a:t>
                      </a:r>
                      <a:endParaRPr sz="1400" b="1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3,5</a:t>
                      </a:r>
                      <a:endParaRPr sz="1400" b="1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clarithromycin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294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8,2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641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8,7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tigecyclin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270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7,5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565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7,6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gentamicin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250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7,0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33</a:t>
                      </a:r>
                      <a:endParaRPr sz="1400" b="1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0,4</a:t>
                      </a:r>
                      <a:endParaRPr sz="1400" b="1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metronidazol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237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6,6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402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5,4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2200" b="1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kotrimoxazol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217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6,0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370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5,0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ampicilin</a:t>
                      </a: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/sulbactam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130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3,6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53</a:t>
                      </a:r>
                      <a:endParaRPr sz="1400" b="1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0,7</a:t>
                      </a:r>
                      <a:endParaRPr sz="1400" b="1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ciprofloxacin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124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3,5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150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2,0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amikacin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115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3,2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376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5,1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vancomycin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103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2,9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169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2,3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ceftazidime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101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2,8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206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2,8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linezolid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28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0,8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179</a:t>
                      </a:r>
                      <a:endParaRPr sz="1400" b="1" spc="-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2,4</a:t>
                      </a:r>
                      <a:endParaRPr sz="1400" b="1" spc="-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kolistin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62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1,7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229</a:t>
                      </a:r>
                      <a:endParaRPr sz="1400" b="1" spc="-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3,1</a:t>
                      </a:r>
                      <a:endParaRPr sz="1400" b="1" spc="-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cefotaxime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60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1,7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1487</a:t>
                      </a:r>
                      <a:endParaRPr sz="1400" b="1" spc="-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20,1</a:t>
                      </a:r>
                      <a:endParaRPr sz="1400" b="1" spc="-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cefuroxime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60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1,7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10</a:t>
                      </a:r>
                      <a:endParaRPr sz="1400" b="1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0,1</a:t>
                      </a:r>
                      <a:endParaRPr sz="1400" b="1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8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other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234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6,5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267</a:t>
                      </a:r>
                      <a:endParaRPr sz="1400" b="0" spc="-1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spc="-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/>
                        </a:rPr>
                        <a:t>3,8</a:t>
                      </a:r>
                      <a:endParaRPr sz="1400" b="0" spc="-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0480" marR="30480" marT="30480" marB="3048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2413" name="Group 4"/>
          <p:cNvGrpSpPr/>
          <p:nvPr/>
        </p:nvGrpSpPr>
        <p:grpSpPr>
          <a:xfrm>
            <a:off x="806947" y="4151706"/>
            <a:ext cx="1080845" cy="1080845"/>
            <a:chOff x="0" y="0"/>
            <a:chExt cx="1621267" cy="1621267"/>
          </a:xfrm>
        </p:grpSpPr>
        <p:sp>
          <p:nvSpPr>
            <p:cNvPr id="2411" name="CustomShape 5"/>
            <p:cNvSpPr/>
            <p:nvPr/>
          </p:nvSpPr>
          <p:spPr>
            <a:xfrm rot="16906199">
              <a:off x="125373" y="125373"/>
              <a:ext cx="1370521" cy="1370521"/>
            </a:xfrm>
            <a:prstGeom prst="roundRect">
              <a:avLst>
                <a:gd name="adj" fmla="val 50000"/>
              </a:avLst>
            </a:prstGeom>
            <a:noFill/>
            <a:ln w="3816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2412" name="CustomShape 6"/>
            <p:cNvSpPr/>
            <p:nvPr/>
          </p:nvSpPr>
          <p:spPr>
            <a:xfrm rot="16906199">
              <a:off x="407206" y="429925"/>
              <a:ext cx="815752" cy="757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14" extrusionOk="0">
                  <a:moveTo>
                    <a:pt x="21316" y="20820"/>
                  </a:moveTo>
                  <a:cubicBezTo>
                    <a:pt x="16530" y="16079"/>
                    <a:pt x="16530" y="16079"/>
                    <a:pt x="16530" y="16079"/>
                  </a:cubicBezTo>
                  <a:cubicBezTo>
                    <a:pt x="16775" y="15815"/>
                    <a:pt x="16898" y="15420"/>
                    <a:pt x="16898" y="15157"/>
                  </a:cubicBezTo>
                  <a:cubicBezTo>
                    <a:pt x="16898" y="15025"/>
                    <a:pt x="16898" y="15025"/>
                    <a:pt x="16898" y="15025"/>
                  </a:cubicBezTo>
                  <a:cubicBezTo>
                    <a:pt x="17144" y="13049"/>
                    <a:pt x="17021" y="12918"/>
                    <a:pt x="16775" y="12786"/>
                  </a:cubicBezTo>
                  <a:cubicBezTo>
                    <a:pt x="6589" y="2908"/>
                    <a:pt x="6589" y="2908"/>
                    <a:pt x="6589" y="2908"/>
                  </a:cubicBezTo>
                  <a:cubicBezTo>
                    <a:pt x="6344" y="2645"/>
                    <a:pt x="5853" y="2645"/>
                    <a:pt x="5607" y="2908"/>
                  </a:cubicBezTo>
                  <a:cubicBezTo>
                    <a:pt x="5239" y="3435"/>
                    <a:pt x="5239" y="3435"/>
                    <a:pt x="5239" y="3435"/>
                  </a:cubicBezTo>
                  <a:cubicBezTo>
                    <a:pt x="4257" y="2513"/>
                    <a:pt x="4257" y="2513"/>
                    <a:pt x="4257" y="2513"/>
                  </a:cubicBezTo>
                  <a:cubicBezTo>
                    <a:pt x="4380" y="2249"/>
                    <a:pt x="4380" y="2249"/>
                    <a:pt x="4380" y="2249"/>
                  </a:cubicBezTo>
                  <a:cubicBezTo>
                    <a:pt x="5116" y="1459"/>
                    <a:pt x="5239" y="669"/>
                    <a:pt x="4748" y="274"/>
                  </a:cubicBezTo>
                  <a:cubicBezTo>
                    <a:pt x="4257" y="-253"/>
                    <a:pt x="3521" y="10"/>
                    <a:pt x="2907" y="801"/>
                  </a:cubicBezTo>
                  <a:cubicBezTo>
                    <a:pt x="575" y="3567"/>
                    <a:pt x="575" y="3567"/>
                    <a:pt x="575" y="3567"/>
                  </a:cubicBezTo>
                  <a:cubicBezTo>
                    <a:pt x="-38" y="4357"/>
                    <a:pt x="-161" y="5147"/>
                    <a:pt x="207" y="5542"/>
                  </a:cubicBezTo>
                  <a:cubicBezTo>
                    <a:pt x="698" y="6069"/>
                    <a:pt x="1434" y="5806"/>
                    <a:pt x="2048" y="5015"/>
                  </a:cubicBezTo>
                  <a:cubicBezTo>
                    <a:pt x="2294" y="4884"/>
                    <a:pt x="2294" y="4884"/>
                    <a:pt x="2294" y="4884"/>
                  </a:cubicBezTo>
                  <a:cubicBezTo>
                    <a:pt x="3153" y="5806"/>
                    <a:pt x="3153" y="5806"/>
                    <a:pt x="3153" y="5806"/>
                  </a:cubicBezTo>
                  <a:cubicBezTo>
                    <a:pt x="2784" y="6201"/>
                    <a:pt x="2784" y="6201"/>
                    <a:pt x="2784" y="6201"/>
                  </a:cubicBezTo>
                  <a:cubicBezTo>
                    <a:pt x="2539" y="6464"/>
                    <a:pt x="2539" y="6991"/>
                    <a:pt x="2907" y="7254"/>
                  </a:cubicBezTo>
                  <a:cubicBezTo>
                    <a:pt x="13094" y="17264"/>
                    <a:pt x="13094" y="17264"/>
                    <a:pt x="13094" y="17264"/>
                  </a:cubicBezTo>
                  <a:cubicBezTo>
                    <a:pt x="13584" y="17659"/>
                    <a:pt x="15303" y="17132"/>
                    <a:pt x="15303" y="17132"/>
                  </a:cubicBezTo>
                  <a:cubicBezTo>
                    <a:pt x="15548" y="17001"/>
                    <a:pt x="15916" y="16869"/>
                    <a:pt x="16162" y="16606"/>
                  </a:cubicBezTo>
                  <a:cubicBezTo>
                    <a:pt x="20948" y="21215"/>
                    <a:pt x="20948" y="21215"/>
                    <a:pt x="20948" y="21215"/>
                  </a:cubicBezTo>
                  <a:cubicBezTo>
                    <a:pt x="21071" y="21347"/>
                    <a:pt x="21316" y="21347"/>
                    <a:pt x="21439" y="21215"/>
                  </a:cubicBezTo>
                  <a:cubicBezTo>
                    <a:pt x="21439" y="21084"/>
                    <a:pt x="21439" y="20952"/>
                    <a:pt x="21316" y="20820"/>
                  </a:cubicBezTo>
                  <a:close/>
                  <a:moveTo>
                    <a:pt x="16162" y="15025"/>
                  </a:moveTo>
                  <a:cubicBezTo>
                    <a:pt x="16039" y="15420"/>
                    <a:pt x="15425" y="16079"/>
                    <a:pt x="15057" y="16210"/>
                  </a:cubicBezTo>
                  <a:cubicBezTo>
                    <a:pt x="14566" y="16342"/>
                    <a:pt x="13830" y="16474"/>
                    <a:pt x="13584" y="16474"/>
                  </a:cubicBezTo>
                  <a:cubicBezTo>
                    <a:pt x="3521" y="6727"/>
                    <a:pt x="3521" y="6727"/>
                    <a:pt x="3521" y="6727"/>
                  </a:cubicBezTo>
                  <a:cubicBezTo>
                    <a:pt x="4012" y="6332"/>
                    <a:pt x="4012" y="6332"/>
                    <a:pt x="4012" y="6332"/>
                  </a:cubicBezTo>
                  <a:cubicBezTo>
                    <a:pt x="4257" y="5937"/>
                    <a:pt x="4257" y="5410"/>
                    <a:pt x="3889" y="5147"/>
                  </a:cubicBezTo>
                  <a:cubicBezTo>
                    <a:pt x="2171" y="3567"/>
                    <a:pt x="2171" y="3567"/>
                    <a:pt x="2171" y="3567"/>
                  </a:cubicBezTo>
                  <a:cubicBezTo>
                    <a:pt x="1434" y="4488"/>
                    <a:pt x="1434" y="4488"/>
                    <a:pt x="1434" y="4488"/>
                  </a:cubicBezTo>
                  <a:cubicBezTo>
                    <a:pt x="1189" y="4752"/>
                    <a:pt x="944" y="4884"/>
                    <a:pt x="821" y="4884"/>
                  </a:cubicBezTo>
                  <a:cubicBezTo>
                    <a:pt x="821" y="4752"/>
                    <a:pt x="944" y="4488"/>
                    <a:pt x="1189" y="4225"/>
                  </a:cubicBezTo>
                  <a:cubicBezTo>
                    <a:pt x="3521" y="1327"/>
                    <a:pt x="3521" y="1327"/>
                    <a:pt x="3521" y="1327"/>
                  </a:cubicBezTo>
                  <a:cubicBezTo>
                    <a:pt x="3766" y="1064"/>
                    <a:pt x="4012" y="932"/>
                    <a:pt x="4134" y="932"/>
                  </a:cubicBezTo>
                  <a:cubicBezTo>
                    <a:pt x="4134" y="1064"/>
                    <a:pt x="4012" y="1327"/>
                    <a:pt x="3766" y="1591"/>
                  </a:cubicBezTo>
                  <a:cubicBezTo>
                    <a:pt x="3030" y="2513"/>
                    <a:pt x="3030" y="2513"/>
                    <a:pt x="3030" y="2513"/>
                  </a:cubicBezTo>
                  <a:cubicBezTo>
                    <a:pt x="4748" y="4225"/>
                    <a:pt x="4748" y="4225"/>
                    <a:pt x="4748" y="4225"/>
                  </a:cubicBezTo>
                  <a:cubicBezTo>
                    <a:pt x="4994" y="4488"/>
                    <a:pt x="5484" y="4488"/>
                    <a:pt x="5730" y="4093"/>
                  </a:cubicBezTo>
                  <a:cubicBezTo>
                    <a:pt x="6098" y="3698"/>
                    <a:pt x="6098" y="3698"/>
                    <a:pt x="6098" y="3698"/>
                  </a:cubicBezTo>
                  <a:cubicBezTo>
                    <a:pt x="7571" y="5147"/>
                    <a:pt x="7571" y="5147"/>
                    <a:pt x="7571" y="5147"/>
                  </a:cubicBezTo>
                  <a:cubicBezTo>
                    <a:pt x="7571" y="5147"/>
                    <a:pt x="7571" y="5147"/>
                    <a:pt x="7571" y="5147"/>
                  </a:cubicBezTo>
                  <a:cubicBezTo>
                    <a:pt x="5975" y="6991"/>
                    <a:pt x="5975" y="6991"/>
                    <a:pt x="5975" y="6991"/>
                  </a:cubicBezTo>
                  <a:cubicBezTo>
                    <a:pt x="5853" y="7123"/>
                    <a:pt x="5853" y="7386"/>
                    <a:pt x="5975" y="7518"/>
                  </a:cubicBezTo>
                  <a:cubicBezTo>
                    <a:pt x="6098" y="7518"/>
                    <a:pt x="6221" y="7518"/>
                    <a:pt x="6344" y="7386"/>
                  </a:cubicBezTo>
                  <a:cubicBezTo>
                    <a:pt x="7939" y="5542"/>
                    <a:pt x="7939" y="5542"/>
                    <a:pt x="7939" y="5542"/>
                  </a:cubicBezTo>
                  <a:cubicBezTo>
                    <a:pt x="7939" y="5542"/>
                    <a:pt x="7939" y="5542"/>
                    <a:pt x="8062" y="5542"/>
                  </a:cubicBezTo>
                  <a:cubicBezTo>
                    <a:pt x="8430" y="5937"/>
                    <a:pt x="8430" y="5937"/>
                    <a:pt x="8430" y="5937"/>
                  </a:cubicBezTo>
                  <a:cubicBezTo>
                    <a:pt x="8430" y="5937"/>
                    <a:pt x="8430" y="5937"/>
                    <a:pt x="8430" y="5937"/>
                  </a:cubicBezTo>
                  <a:cubicBezTo>
                    <a:pt x="7203" y="7386"/>
                    <a:pt x="7203" y="7386"/>
                    <a:pt x="7203" y="7386"/>
                  </a:cubicBezTo>
                  <a:cubicBezTo>
                    <a:pt x="7080" y="7518"/>
                    <a:pt x="7080" y="7649"/>
                    <a:pt x="7203" y="7781"/>
                  </a:cubicBezTo>
                  <a:cubicBezTo>
                    <a:pt x="7325" y="7913"/>
                    <a:pt x="7448" y="7913"/>
                    <a:pt x="7571" y="7781"/>
                  </a:cubicBezTo>
                  <a:cubicBezTo>
                    <a:pt x="8798" y="6332"/>
                    <a:pt x="8798" y="6332"/>
                    <a:pt x="8798" y="6332"/>
                  </a:cubicBezTo>
                  <a:cubicBezTo>
                    <a:pt x="8798" y="6332"/>
                    <a:pt x="8798" y="6332"/>
                    <a:pt x="8798" y="6332"/>
                  </a:cubicBezTo>
                  <a:cubicBezTo>
                    <a:pt x="9289" y="6727"/>
                    <a:pt x="9289" y="6727"/>
                    <a:pt x="9289" y="6727"/>
                  </a:cubicBezTo>
                  <a:cubicBezTo>
                    <a:pt x="9289" y="6727"/>
                    <a:pt x="9166" y="6727"/>
                    <a:pt x="9166" y="6727"/>
                  </a:cubicBezTo>
                  <a:cubicBezTo>
                    <a:pt x="7571" y="8571"/>
                    <a:pt x="7571" y="8571"/>
                    <a:pt x="7571" y="8571"/>
                  </a:cubicBezTo>
                  <a:cubicBezTo>
                    <a:pt x="7571" y="8703"/>
                    <a:pt x="7571" y="8967"/>
                    <a:pt x="7694" y="9098"/>
                  </a:cubicBezTo>
                  <a:cubicBezTo>
                    <a:pt x="7816" y="9230"/>
                    <a:pt x="7939" y="9230"/>
                    <a:pt x="8062" y="9098"/>
                  </a:cubicBezTo>
                  <a:cubicBezTo>
                    <a:pt x="9657" y="7123"/>
                    <a:pt x="9657" y="7123"/>
                    <a:pt x="9657" y="7123"/>
                  </a:cubicBezTo>
                  <a:cubicBezTo>
                    <a:pt x="9657" y="7123"/>
                    <a:pt x="9657" y="7123"/>
                    <a:pt x="9657" y="7123"/>
                  </a:cubicBezTo>
                  <a:cubicBezTo>
                    <a:pt x="10025" y="7518"/>
                    <a:pt x="10025" y="7518"/>
                    <a:pt x="10025" y="7518"/>
                  </a:cubicBezTo>
                  <a:cubicBezTo>
                    <a:pt x="10025" y="7518"/>
                    <a:pt x="10025" y="7518"/>
                    <a:pt x="10025" y="7518"/>
                  </a:cubicBezTo>
                  <a:cubicBezTo>
                    <a:pt x="9534" y="8176"/>
                    <a:pt x="9534" y="8176"/>
                    <a:pt x="9534" y="8176"/>
                  </a:cubicBezTo>
                  <a:cubicBezTo>
                    <a:pt x="9534" y="8176"/>
                    <a:pt x="9534" y="8176"/>
                    <a:pt x="9412" y="8176"/>
                  </a:cubicBezTo>
                  <a:cubicBezTo>
                    <a:pt x="8184" y="9757"/>
                    <a:pt x="8184" y="9757"/>
                    <a:pt x="8184" y="9757"/>
                  </a:cubicBezTo>
                  <a:cubicBezTo>
                    <a:pt x="8062" y="9888"/>
                    <a:pt x="7939" y="10152"/>
                    <a:pt x="8184" y="10284"/>
                  </a:cubicBezTo>
                  <a:cubicBezTo>
                    <a:pt x="12848" y="14893"/>
                    <a:pt x="12848" y="14893"/>
                    <a:pt x="12848" y="14893"/>
                  </a:cubicBezTo>
                  <a:cubicBezTo>
                    <a:pt x="12848" y="14893"/>
                    <a:pt x="12848" y="14893"/>
                    <a:pt x="12848" y="14893"/>
                  </a:cubicBezTo>
                  <a:cubicBezTo>
                    <a:pt x="12971" y="15157"/>
                    <a:pt x="12971" y="15157"/>
                    <a:pt x="12971" y="15157"/>
                  </a:cubicBezTo>
                  <a:cubicBezTo>
                    <a:pt x="12971" y="15157"/>
                    <a:pt x="12971" y="15157"/>
                    <a:pt x="12971" y="15157"/>
                  </a:cubicBezTo>
                  <a:cubicBezTo>
                    <a:pt x="13953" y="15947"/>
                    <a:pt x="13953" y="15947"/>
                    <a:pt x="13953" y="15947"/>
                  </a:cubicBezTo>
                  <a:cubicBezTo>
                    <a:pt x="13953" y="15947"/>
                    <a:pt x="14689" y="15947"/>
                    <a:pt x="15180" y="15420"/>
                  </a:cubicBezTo>
                  <a:cubicBezTo>
                    <a:pt x="15794" y="14762"/>
                    <a:pt x="15794" y="13840"/>
                    <a:pt x="15794" y="13840"/>
                  </a:cubicBezTo>
                  <a:cubicBezTo>
                    <a:pt x="14812" y="12918"/>
                    <a:pt x="14812" y="12918"/>
                    <a:pt x="14812" y="12918"/>
                  </a:cubicBezTo>
                  <a:cubicBezTo>
                    <a:pt x="14812" y="12918"/>
                    <a:pt x="14812" y="12918"/>
                    <a:pt x="14812" y="12918"/>
                  </a:cubicBezTo>
                  <a:cubicBezTo>
                    <a:pt x="14689" y="12786"/>
                    <a:pt x="14689" y="12786"/>
                    <a:pt x="14689" y="12786"/>
                  </a:cubicBezTo>
                  <a:cubicBezTo>
                    <a:pt x="10148" y="8308"/>
                    <a:pt x="10148" y="8308"/>
                    <a:pt x="10148" y="8308"/>
                  </a:cubicBezTo>
                  <a:cubicBezTo>
                    <a:pt x="10516" y="7913"/>
                    <a:pt x="10516" y="7913"/>
                    <a:pt x="10516" y="7913"/>
                  </a:cubicBezTo>
                  <a:cubicBezTo>
                    <a:pt x="10516" y="7913"/>
                    <a:pt x="10516" y="7913"/>
                    <a:pt x="10516" y="7913"/>
                  </a:cubicBezTo>
                  <a:cubicBezTo>
                    <a:pt x="16162" y="13445"/>
                    <a:pt x="16162" y="13445"/>
                    <a:pt x="16162" y="13445"/>
                  </a:cubicBezTo>
                  <a:cubicBezTo>
                    <a:pt x="16284" y="13971"/>
                    <a:pt x="16284" y="14235"/>
                    <a:pt x="16162" y="15025"/>
                  </a:cubicBezTo>
                  <a:close/>
                  <a:moveTo>
                    <a:pt x="14075" y="15025"/>
                  </a:moveTo>
                  <a:cubicBezTo>
                    <a:pt x="14198" y="15157"/>
                    <a:pt x="14198" y="15288"/>
                    <a:pt x="14075" y="15288"/>
                  </a:cubicBezTo>
                  <a:cubicBezTo>
                    <a:pt x="14075" y="15420"/>
                    <a:pt x="14075" y="15420"/>
                    <a:pt x="13953" y="15420"/>
                  </a:cubicBezTo>
                  <a:cubicBezTo>
                    <a:pt x="13953" y="15420"/>
                    <a:pt x="13830" y="15420"/>
                    <a:pt x="13830" y="15288"/>
                  </a:cubicBezTo>
                  <a:cubicBezTo>
                    <a:pt x="9289" y="10810"/>
                    <a:pt x="9289" y="10810"/>
                    <a:pt x="9289" y="10810"/>
                  </a:cubicBezTo>
                  <a:cubicBezTo>
                    <a:pt x="9289" y="10810"/>
                    <a:pt x="9289" y="10547"/>
                    <a:pt x="9289" y="10547"/>
                  </a:cubicBezTo>
                  <a:cubicBezTo>
                    <a:pt x="9412" y="10415"/>
                    <a:pt x="9534" y="10415"/>
                    <a:pt x="9534" y="10547"/>
                  </a:cubicBezTo>
                  <a:lnTo>
                    <a:pt x="14075" y="15025"/>
                  </a:lnTo>
                  <a:close/>
                  <a:moveTo>
                    <a:pt x="14075" y="15025"/>
                  </a:moveTo>
                  <a:cubicBezTo>
                    <a:pt x="14075" y="15025"/>
                    <a:pt x="14075" y="15025"/>
                    <a:pt x="14075" y="15025"/>
                  </a:cubicBez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</p:grpSp>
      <p:grpSp>
        <p:nvGrpSpPr>
          <p:cNvPr id="2416" name="Group 7"/>
          <p:cNvGrpSpPr/>
          <p:nvPr/>
        </p:nvGrpSpPr>
        <p:grpSpPr>
          <a:xfrm>
            <a:off x="974110" y="1586269"/>
            <a:ext cx="913681" cy="913681"/>
            <a:chOff x="0" y="0"/>
            <a:chExt cx="1370520" cy="1370520"/>
          </a:xfrm>
        </p:grpSpPr>
        <p:sp>
          <p:nvSpPr>
            <p:cNvPr id="2414" name="CustomShape 8"/>
            <p:cNvSpPr/>
            <p:nvPr/>
          </p:nvSpPr>
          <p:spPr>
            <a:xfrm>
              <a:off x="0" y="0"/>
              <a:ext cx="1370521" cy="1370521"/>
            </a:xfrm>
            <a:prstGeom prst="roundRect">
              <a:avLst>
                <a:gd name="adj" fmla="val 50000"/>
              </a:avLst>
            </a:prstGeom>
            <a:noFill/>
            <a:ln w="3816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2415" name="CustomShape 9"/>
            <p:cNvSpPr/>
            <p:nvPr/>
          </p:nvSpPr>
          <p:spPr>
            <a:xfrm>
              <a:off x="280449" y="310300"/>
              <a:ext cx="815751" cy="75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14" extrusionOk="0">
                  <a:moveTo>
                    <a:pt x="21316" y="20820"/>
                  </a:moveTo>
                  <a:cubicBezTo>
                    <a:pt x="16530" y="16079"/>
                    <a:pt x="16530" y="16079"/>
                    <a:pt x="16530" y="16079"/>
                  </a:cubicBezTo>
                  <a:cubicBezTo>
                    <a:pt x="16775" y="15815"/>
                    <a:pt x="16898" y="15420"/>
                    <a:pt x="16898" y="15157"/>
                  </a:cubicBezTo>
                  <a:cubicBezTo>
                    <a:pt x="16898" y="15025"/>
                    <a:pt x="16898" y="15025"/>
                    <a:pt x="16898" y="15025"/>
                  </a:cubicBezTo>
                  <a:cubicBezTo>
                    <a:pt x="17144" y="13049"/>
                    <a:pt x="17021" y="12918"/>
                    <a:pt x="16775" y="12786"/>
                  </a:cubicBezTo>
                  <a:cubicBezTo>
                    <a:pt x="6589" y="2908"/>
                    <a:pt x="6589" y="2908"/>
                    <a:pt x="6589" y="2908"/>
                  </a:cubicBezTo>
                  <a:cubicBezTo>
                    <a:pt x="6344" y="2645"/>
                    <a:pt x="5853" y="2645"/>
                    <a:pt x="5607" y="2908"/>
                  </a:cubicBezTo>
                  <a:cubicBezTo>
                    <a:pt x="5239" y="3435"/>
                    <a:pt x="5239" y="3435"/>
                    <a:pt x="5239" y="3435"/>
                  </a:cubicBezTo>
                  <a:cubicBezTo>
                    <a:pt x="4257" y="2513"/>
                    <a:pt x="4257" y="2513"/>
                    <a:pt x="4257" y="2513"/>
                  </a:cubicBezTo>
                  <a:cubicBezTo>
                    <a:pt x="4380" y="2249"/>
                    <a:pt x="4380" y="2249"/>
                    <a:pt x="4380" y="2249"/>
                  </a:cubicBezTo>
                  <a:cubicBezTo>
                    <a:pt x="5116" y="1459"/>
                    <a:pt x="5239" y="669"/>
                    <a:pt x="4748" y="274"/>
                  </a:cubicBezTo>
                  <a:cubicBezTo>
                    <a:pt x="4257" y="-253"/>
                    <a:pt x="3521" y="10"/>
                    <a:pt x="2907" y="801"/>
                  </a:cubicBezTo>
                  <a:cubicBezTo>
                    <a:pt x="575" y="3567"/>
                    <a:pt x="575" y="3567"/>
                    <a:pt x="575" y="3567"/>
                  </a:cubicBezTo>
                  <a:cubicBezTo>
                    <a:pt x="-38" y="4357"/>
                    <a:pt x="-161" y="5147"/>
                    <a:pt x="207" y="5542"/>
                  </a:cubicBezTo>
                  <a:cubicBezTo>
                    <a:pt x="698" y="6069"/>
                    <a:pt x="1434" y="5806"/>
                    <a:pt x="2048" y="5015"/>
                  </a:cubicBezTo>
                  <a:cubicBezTo>
                    <a:pt x="2294" y="4884"/>
                    <a:pt x="2294" y="4884"/>
                    <a:pt x="2294" y="4884"/>
                  </a:cubicBezTo>
                  <a:cubicBezTo>
                    <a:pt x="3153" y="5806"/>
                    <a:pt x="3153" y="5806"/>
                    <a:pt x="3153" y="5806"/>
                  </a:cubicBezTo>
                  <a:cubicBezTo>
                    <a:pt x="2784" y="6201"/>
                    <a:pt x="2784" y="6201"/>
                    <a:pt x="2784" y="6201"/>
                  </a:cubicBezTo>
                  <a:cubicBezTo>
                    <a:pt x="2539" y="6464"/>
                    <a:pt x="2539" y="6991"/>
                    <a:pt x="2907" y="7254"/>
                  </a:cubicBezTo>
                  <a:cubicBezTo>
                    <a:pt x="13094" y="17264"/>
                    <a:pt x="13094" y="17264"/>
                    <a:pt x="13094" y="17264"/>
                  </a:cubicBezTo>
                  <a:cubicBezTo>
                    <a:pt x="13584" y="17659"/>
                    <a:pt x="15303" y="17132"/>
                    <a:pt x="15303" y="17132"/>
                  </a:cubicBezTo>
                  <a:cubicBezTo>
                    <a:pt x="15548" y="17001"/>
                    <a:pt x="15916" y="16869"/>
                    <a:pt x="16162" y="16606"/>
                  </a:cubicBezTo>
                  <a:cubicBezTo>
                    <a:pt x="20948" y="21215"/>
                    <a:pt x="20948" y="21215"/>
                    <a:pt x="20948" y="21215"/>
                  </a:cubicBezTo>
                  <a:cubicBezTo>
                    <a:pt x="21071" y="21347"/>
                    <a:pt x="21316" y="21347"/>
                    <a:pt x="21439" y="21215"/>
                  </a:cubicBezTo>
                  <a:cubicBezTo>
                    <a:pt x="21439" y="21084"/>
                    <a:pt x="21439" y="20952"/>
                    <a:pt x="21316" y="20820"/>
                  </a:cubicBezTo>
                  <a:close/>
                  <a:moveTo>
                    <a:pt x="16162" y="15025"/>
                  </a:moveTo>
                  <a:cubicBezTo>
                    <a:pt x="16039" y="15420"/>
                    <a:pt x="15425" y="16079"/>
                    <a:pt x="15057" y="16210"/>
                  </a:cubicBezTo>
                  <a:cubicBezTo>
                    <a:pt x="14566" y="16342"/>
                    <a:pt x="13830" y="16474"/>
                    <a:pt x="13584" y="16474"/>
                  </a:cubicBezTo>
                  <a:cubicBezTo>
                    <a:pt x="3521" y="6727"/>
                    <a:pt x="3521" y="6727"/>
                    <a:pt x="3521" y="6727"/>
                  </a:cubicBezTo>
                  <a:cubicBezTo>
                    <a:pt x="4012" y="6332"/>
                    <a:pt x="4012" y="6332"/>
                    <a:pt x="4012" y="6332"/>
                  </a:cubicBezTo>
                  <a:cubicBezTo>
                    <a:pt x="4257" y="5937"/>
                    <a:pt x="4257" y="5410"/>
                    <a:pt x="3889" y="5147"/>
                  </a:cubicBezTo>
                  <a:cubicBezTo>
                    <a:pt x="2171" y="3567"/>
                    <a:pt x="2171" y="3567"/>
                    <a:pt x="2171" y="3567"/>
                  </a:cubicBezTo>
                  <a:cubicBezTo>
                    <a:pt x="1434" y="4488"/>
                    <a:pt x="1434" y="4488"/>
                    <a:pt x="1434" y="4488"/>
                  </a:cubicBezTo>
                  <a:cubicBezTo>
                    <a:pt x="1189" y="4752"/>
                    <a:pt x="944" y="4884"/>
                    <a:pt x="821" y="4884"/>
                  </a:cubicBezTo>
                  <a:cubicBezTo>
                    <a:pt x="821" y="4752"/>
                    <a:pt x="944" y="4488"/>
                    <a:pt x="1189" y="4225"/>
                  </a:cubicBezTo>
                  <a:cubicBezTo>
                    <a:pt x="3521" y="1327"/>
                    <a:pt x="3521" y="1327"/>
                    <a:pt x="3521" y="1327"/>
                  </a:cubicBezTo>
                  <a:cubicBezTo>
                    <a:pt x="3766" y="1064"/>
                    <a:pt x="4012" y="932"/>
                    <a:pt x="4134" y="932"/>
                  </a:cubicBezTo>
                  <a:cubicBezTo>
                    <a:pt x="4134" y="1064"/>
                    <a:pt x="4012" y="1327"/>
                    <a:pt x="3766" y="1591"/>
                  </a:cubicBezTo>
                  <a:cubicBezTo>
                    <a:pt x="3030" y="2513"/>
                    <a:pt x="3030" y="2513"/>
                    <a:pt x="3030" y="2513"/>
                  </a:cubicBezTo>
                  <a:cubicBezTo>
                    <a:pt x="4748" y="4225"/>
                    <a:pt x="4748" y="4225"/>
                    <a:pt x="4748" y="4225"/>
                  </a:cubicBezTo>
                  <a:cubicBezTo>
                    <a:pt x="4994" y="4488"/>
                    <a:pt x="5484" y="4488"/>
                    <a:pt x="5730" y="4093"/>
                  </a:cubicBezTo>
                  <a:cubicBezTo>
                    <a:pt x="6098" y="3698"/>
                    <a:pt x="6098" y="3698"/>
                    <a:pt x="6098" y="3698"/>
                  </a:cubicBezTo>
                  <a:cubicBezTo>
                    <a:pt x="7571" y="5147"/>
                    <a:pt x="7571" y="5147"/>
                    <a:pt x="7571" y="5147"/>
                  </a:cubicBezTo>
                  <a:cubicBezTo>
                    <a:pt x="7571" y="5147"/>
                    <a:pt x="7571" y="5147"/>
                    <a:pt x="7571" y="5147"/>
                  </a:cubicBezTo>
                  <a:cubicBezTo>
                    <a:pt x="5975" y="6991"/>
                    <a:pt x="5975" y="6991"/>
                    <a:pt x="5975" y="6991"/>
                  </a:cubicBezTo>
                  <a:cubicBezTo>
                    <a:pt x="5853" y="7123"/>
                    <a:pt x="5853" y="7386"/>
                    <a:pt x="5975" y="7518"/>
                  </a:cubicBezTo>
                  <a:cubicBezTo>
                    <a:pt x="6098" y="7518"/>
                    <a:pt x="6221" y="7518"/>
                    <a:pt x="6344" y="7386"/>
                  </a:cubicBezTo>
                  <a:cubicBezTo>
                    <a:pt x="7939" y="5542"/>
                    <a:pt x="7939" y="5542"/>
                    <a:pt x="7939" y="5542"/>
                  </a:cubicBezTo>
                  <a:cubicBezTo>
                    <a:pt x="7939" y="5542"/>
                    <a:pt x="7939" y="5542"/>
                    <a:pt x="8062" y="5542"/>
                  </a:cubicBezTo>
                  <a:cubicBezTo>
                    <a:pt x="8430" y="5937"/>
                    <a:pt x="8430" y="5937"/>
                    <a:pt x="8430" y="5937"/>
                  </a:cubicBezTo>
                  <a:cubicBezTo>
                    <a:pt x="8430" y="5937"/>
                    <a:pt x="8430" y="5937"/>
                    <a:pt x="8430" y="5937"/>
                  </a:cubicBezTo>
                  <a:cubicBezTo>
                    <a:pt x="7203" y="7386"/>
                    <a:pt x="7203" y="7386"/>
                    <a:pt x="7203" y="7386"/>
                  </a:cubicBezTo>
                  <a:cubicBezTo>
                    <a:pt x="7080" y="7518"/>
                    <a:pt x="7080" y="7649"/>
                    <a:pt x="7203" y="7781"/>
                  </a:cubicBezTo>
                  <a:cubicBezTo>
                    <a:pt x="7325" y="7913"/>
                    <a:pt x="7448" y="7913"/>
                    <a:pt x="7571" y="7781"/>
                  </a:cubicBezTo>
                  <a:cubicBezTo>
                    <a:pt x="8798" y="6332"/>
                    <a:pt x="8798" y="6332"/>
                    <a:pt x="8798" y="6332"/>
                  </a:cubicBezTo>
                  <a:cubicBezTo>
                    <a:pt x="8798" y="6332"/>
                    <a:pt x="8798" y="6332"/>
                    <a:pt x="8798" y="6332"/>
                  </a:cubicBezTo>
                  <a:cubicBezTo>
                    <a:pt x="9289" y="6727"/>
                    <a:pt x="9289" y="6727"/>
                    <a:pt x="9289" y="6727"/>
                  </a:cubicBezTo>
                  <a:cubicBezTo>
                    <a:pt x="9289" y="6727"/>
                    <a:pt x="9166" y="6727"/>
                    <a:pt x="9166" y="6727"/>
                  </a:cubicBezTo>
                  <a:cubicBezTo>
                    <a:pt x="7571" y="8571"/>
                    <a:pt x="7571" y="8571"/>
                    <a:pt x="7571" y="8571"/>
                  </a:cubicBezTo>
                  <a:cubicBezTo>
                    <a:pt x="7571" y="8703"/>
                    <a:pt x="7571" y="8967"/>
                    <a:pt x="7694" y="9098"/>
                  </a:cubicBezTo>
                  <a:cubicBezTo>
                    <a:pt x="7816" y="9230"/>
                    <a:pt x="7939" y="9230"/>
                    <a:pt x="8062" y="9098"/>
                  </a:cubicBezTo>
                  <a:cubicBezTo>
                    <a:pt x="9657" y="7123"/>
                    <a:pt x="9657" y="7123"/>
                    <a:pt x="9657" y="7123"/>
                  </a:cubicBezTo>
                  <a:cubicBezTo>
                    <a:pt x="9657" y="7123"/>
                    <a:pt x="9657" y="7123"/>
                    <a:pt x="9657" y="7123"/>
                  </a:cubicBezTo>
                  <a:cubicBezTo>
                    <a:pt x="10025" y="7518"/>
                    <a:pt x="10025" y="7518"/>
                    <a:pt x="10025" y="7518"/>
                  </a:cubicBezTo>
                  <a:cubicBezTo>
                    <a:pt x="10025" y="7518"/>
                    <a:pt x="10025" y="7518"/>
                    <a:pt x="10025" y="7518"/>
                  </a:cubicBezTo>
                  <a:cubicBezTo>
                    <a:pt x="9534" y="8176"/>
                    <a:pt x="9534" y="8176"/>
                    <a:pt x="9534" y="8176"/>
                  </a:cubicBezTo>
                  <a:cubicBezTo>
                    <a:pt x="9534" y="8176"/>
                    <a:pt x="9534" y="8176"/>
                    <a:pt x="9412" y="8176"/>
                  </a:cubicBezTo>
                  <a:cubicBezTo>
                    <a:pt x="8184" y="9757"/>
                    <a:pt x="8184" y="9757"/>
                    <a:pt x="8184" y="9757"/>
                  </a:cubicBezTo>
                  <a:cubicBezTo>
                    <a:pt x="8062" y="9888"/>
                    <a:pt x="7939" y="10152"/>
                    <a:pt x="8184" y="10284"/>
                  </a:cubicBezTo>
                  <a:cubicBezTo>
                    <a:pt x="12848" y="14893"/>
                    <a:pt x="12848" y="14893"/>
                    <a:pt x="12848" y="14893"/>
                  </a:cubicBezTo>
                  <a:cubicBezTo>
                    <a:pt x="12848" y="14893"/>
                    <a:pt x="12848" y="14893"/>
                    <a:pt x="12848" y="14893"/>
                  </a:cubicBezTo>
                  <a:cubicBezTo>
                    <a:pt x="12971" y="15157"/>
                    <a:pt x="12971" y="15157"/>
                    <a:pt x="12971" y="15157"/>
                  </a:cubicBezTo>
                  <a:cubicBezTo>
                    <a:pt x="12971" y="15157"/>
                    <a:pt x="12971" y="15157"/>
                    <a:pt x="12971" y="15157"/>
                  </a:cubicBezTo>
                  <a:cubicBezTo>
                    <a:pt x="13953" y="15947"/>
                    <a:pt x="13953" y="15947"/>
                    <a:pt x="13953" y="15947"/>
                  </a:cubicBezTo>
                  <a:cubicBezTo>
                    <a:pt x="13953" y="15947"/>
                    <a:pt x="14689" y="15947"/>
                    <a:pt x="15180" y="15420"/>
                  </a:cubicBezTo>
                  <a:cubicBezTo>
                    <a:pt x="15794" y="14762"/>
                    <a:pt x="15794" y="13840"/>
                    <a:pt x="15794" y="13840"/>
                  </a:cubicBezTo>
                  <a:cubicBezTo>
                    <a:pt x="14812" y="12918"/>
                    <a:pt x="14812" y="12918"/>
                    <a:pt x="14812" y="12918"/>
                  </a:cubicBezTo>
                  <a:cubicBezTo>
                    <a:pt x="14812" y="12918"/>
                    <a:pt x="14812" y="12918"/>
                    <a:pt x="14812" y="12918"/>
                  </a:cubicBezTo>
                  <a:cubicBezTo>
                    <a:pt x="14689" y="12786"/>
                    <a:pt x="14689" y="12786"/>
                    <a:pt x="14689" y="12786"/>
                  </a:cubicBezTo>
                  <a:cubicBezTo>
                    <a:pt x="10148" y="8308"/>
                    <a:pt x="10148" y="8308"/>
                    <a:pt x="10148" y="8308"/>
                  </a:cubicBezTo>
                  <a:cubicBezTo>
                    <a:pt x="10516" y="7913"/>
                    <a:pt x="10516" y="7913"/>
                    <a:pt x="10516" y="7913"/>
                  </a:cubicBezTo>
                  <a:cubicBezTo>
                    <a:pt x="10516" y="7913"/>
                    <a:pt x="10516" y="7913"/>
                    <a:pt x="10516" y="7913"/>
                  </a:cubicBezTo>
                  <a:cubicBezTo>
                    <a:pt x="16162" y="13445"/>
                    <a:pt x="16162" y="13445"/>
                    <a:pt x="16162" y="13445"/>
                  </a:cubicBezTo>
                  <a:cubicBezTo>
                    <a:pt x="16284" y="13971"/>
                    <a:pt x="16284" y="14235"/>
                    <a:pt x="16162" y="15025"/>
                  </a:cubicBezTo>
                  <a:close/>
                  <a:moveTo>
                    <a:pt x="14075" y="15025"/>
                  </a:moveTo>
                  <a:cubicBezTo>
                    <a:pt x="14198" y="15157"/>
                    <a:pt x="14198" y="15288"/>
                    <a:pt x="14075" y="15288"/>
                  </a:cubicBezTo>
                  <a:cubicBezTo>
                    <a:pt x="14075" y="15420"/>
                    <a:pt x="14075" y="15420"/>
                    <a:pt x="13953" y="15420"/>
                  </a:cubicBezTo>
                  <a:cubicBezTo>
                    <a:pt x="13953" y="15420"/>
                    <a:pt x="13830" y="15420"/>
                    <a:pt x="13830" y="15288"/>
                  </a:cubicBezTo>
                  <a:cubicBezTo>
                    <a:pt x="9289" y="10810"/>
                    <a:pt x="9289" y="10810"/>
                    <a:pt x="9289" y="10810"/>
                  </a:cubicBezTo>
                  <a:cubicBezTo>
                    <a:pt x="9289" y="10810"/>
                    <a:pt x="9289" y="10547"/>
                    <a:pt x="9289" y="10547"/>
                  </a:cubicBezTo>
                  <a:cubicBezTo>
                    <a:pt x="9412" y="10415"/>
                    <a:pt x="9534" y="10415"/>
                    <a:pt x="9534" y="10547"/>
                  </a:cubicBezTo>
                  <a:lnTo>
                    <a:pt x="14075" y="15025"/>
                  </a:lnTo>
                  <a:close/>
                  <a:moveTo>
                    <a:pt x="14075" y="15025"/>
                  </a:moveTo>
                  <a:cubicBezTo>
                    <a:pt x="14075" y="15025"/>
                    <a:pt x="14075" y="15025"/>
                    <a:pt x="14075" y="15025"/>
                  </a:cubicBez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</p:grpSp>
      <p:sp>
        <p:nvSpPr>
          <p:cNvPr id="2417" name="CustomShape 10"/>
          <p:cNvSpPr txBox="1"/>
          <p:nvPr/>
        </p:nvSpPr>
        <p:spPr>
          <a:xfrm>
            <a:off x="2043807" y="1553226"/>
            <a:ext cx="3674484" cy="235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999" tIns="29999" rIns="29999" bIns="29999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 sz="2400" spc="-1">
                <a:latin typeface="Calibri"/>
                <a:ea typeface="Calibri"/>
                <a:cs typeface="Calibri"/>
                <a:sym typeface="Calibri"/>
              </a:defRPr>
            </a:pPr>
            <a:r>
              <a:rPr sz="2200" b="1" dirty="0" err="1"/>
              <a:t>Pokles</a:t>
            </a:r>
            <a:r>
              <a:rPr sz="2200" b="1" dirty="0"/>
              <a:t> </a:t>
            </a:r>
            <a:r>
              <a:rPr sz="2200" b="1" dirty="0" err="1"/>
              <a:t>spotřeby</a:t>
            </a:r>
            <a:r>
              <a:rPr sz="2200" b="1" dirty="0"/>
              <a:t> </a:t>
            </a:r>
            <a:r>
              <a:rPr sz="2200" b="1" dirty="0" err="1"/>
              <a:t>antibiotik</a:t>
            </a:r>
            <a:endParaRPr sz="2200" b="1" dirty="0"/>
          </a:p>
          <a:p>
            <a:pPr>
              <a:lnSpc>
                <a:spcPct val="110000"/>
              </a:lnSpc>
              <a:spcBef>
                <a:spcPts val="600"/>
              </a:spcBef>
              <a:defRPr spc="-1">
                <a:latin typeface="Calibri"/>
                <a:ea typeface="Calibri"/>
                <a:cs typeface="Calibri"/>
                <a:sym typeface="Calibri"/>
              </a:defRPr>
            </a:pPr>
            <a:r>
              <a:rPr sz="2200" dirty="0"/>
              <a:t>V </a:t>
            </a:r>
            <a:r>
              <a:rPr sz="2200" dirty="0" err="1"/>
              <a:t>době</a:t>
            </a:r>
            <a:r>
              <a:rPr sz="2200" dirty="0"/>
              <a:t> </a:t>
            </a:r>
            <a:r>
              <a:rPr sz="2200" dirty="0" err="1"/>
              <a:t>pandemie</a:t>
            </a:r>
            <a:r>
              <a:rPr sz="2200" dirty="0"/>
              <a:t> COVID-19 </a:t>
            </a:r>
            <a:r>
              <a:rPr sz="2200" dirty="0" err="1"/>
              <a:t>došlo</a:t>
            </a:r>
            <a:r>
              <a:rPr sz="2200" dirty="0"/>
              <a:t> k </a:t>
            </a:r>
            <a:r>
              <a:rPr sz="2200" dirty="0" err="1"/>
              <a:t>výraznému</a:t>
            </a:r>
            <a:r>
              <a:rPr sz="2200" dirty="0"/>
              <a:t> </a:t>
            </a:r>
            <a:r>
              <a:rPr sz="2200" dirty="0" err="1"/>
              <a:t>poklesu</a:t>
            </a:r>
            <a:r>
              <a:rPr sz="2200" dirty="0"/>
              <a:t> </a:t>
            </a:r>
            <a:r>
              <a:rPr sz="2200" dirty="0" err="1"/>
              <a:t>aplikace</a:t>
            </a:r>
            <a:r>
              <a:rPr sz="2200" dirty="0"/>
              <a:t> </a:t>
            </a:r>
            <a:r>
              <a:rPr sz="2200" dirty="0" err="1"/>
              <a:t>gentamicinu</a:t>
            </a:r>
            <a:r>
              <a:rPr sz="2200" dirty="0"/>
              <a:t>, </a:t>
            </a:r>
            <a:r>
              <a:rPr sz="2200" dirty="0" err="1"/>
              <a:t>kombinovaných</a:t>
            </a:r>
            <a:r>
              <a:rPr sz="2200" dirty="0"/>
              <a:t> </a:t>
            </a:r>
            <a:r>
              <a:rPr sz="2200" dirty="0" err="1"/>
              <a:t>aminopenicilinů</a:t>
            </a:r>
            <a:r>
              <a:rPr sz="2200" dirty="0"/>
              <a:t> a </a:t>
            </a:r>
            <a:r>
              <a:rPr sz="2200" dirty="0" err="1"/>
              <a:t>cefuroximu</a:t>
            </a:r>
            <a:r>
              <a:rPr sz="2200" dirty="0"/>
              <a:t>. 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C56B676C-FB2A-4F19-B549-2C27BCE8DDB8}"/>
              </a:ext>
            </a:extLst>
          </p:cNvPr>
          <p:cNvSpPr/>
          <p:nvPr/>
        </p:nvSpPr>
        <p:spPr>
          <a:xfrm>
            <a:off x="11078516" y="1838323"/>
            <a:ext cx="275284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7A6AC6C0-1C41-4044-916D-8F0CF426626D}"/>
              </a:ext>
            </a:extLst>
          </p:cNvPr>
          <p:cNvSpPr/>
          <p:nvPr/>
        </p:nvSpPr>
        <p:spPr>
          <a:xfrm>
            <a:off x="11097566" y="2663044"/>
            <a:ext cx="275284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9EDCCB67-3656-4AB4-909F-B48F76BFC2EE}"/>
              </a:ext>
            </a:extLst>
          </p:cNvPr>
          <p:cNvSpPr/>
          <p:nvPr/>
        </p:nvSpPr>
        <p:spPr>
          <a:xfrm>
            <a:off x="11097566" y="3635570"/>
            <a:ext cx="275284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nahoru 2">
            <a:extLst>
              <a:ext uri="{FF2B5EF4-FFF2-40B4-BE49-F238E27FC236}">
                <a16:creationId xmlns:a16="http://schemas.microsoft.com/office/drawing/2014/main" id="{0DE8C93B-1951-430F-A72B-F1B3A06B91B9}"/>
              </a:ext>
            </a:extLst>
          </p:cNvPr>
          <p:cNvSpPr/>
          <p:nvPr/>
        </p:nvSpPr>
        <p:spPr>
          <a:xfrm>
            <a:off x="11078516" y="5235531"/>
            <a:ext cx="346982" cy="6229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580C15BC-E4E4-4D90-901A-7429407C9077}"/>
              </a:ext>
            </a:extLst>
          </p:cNvPr>
          <p:cNvSpPr/>
          <p:nvPr/>
        </p:nvSpPr>
        <p:spPr>
          <a:xfrm>
            <a:off x="11093463" y="6182865"/>
            <a:ext cx="275284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96F29-FEA0-4E21-AD94-9215A0A0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581" y="454457"/>
            <a:ext cx="3304535" cy="2102312"/>
          </a:xfrm>
        </p:spPr>
        <p:txBody>
          <a:bodyPr>
            <a:normAutofit/>
          </a:bodyPr>
          <a:lstStyle/>
          <a:p>
            <a:r>
              <a:rPr lang="cs-CZ" sz="3200" b="1" dirty="0"/>
              <a:t>Frekvence bakteriálních patogenů na KARIM v (%)</a:t>
            </a:r>
          </a:p>
        </p:txBody>
      </p:sp>
      <p:graphicFrame>
        <p:nvGraphicFramePr>
          <p:cNvPr id="4" name="officeArt object">
            <a:extLst>
              <a:ext uri="{FF2B5EF4-FFF2-40B4-BE49-F238E27FC236}">
                <a16:creationId xmlns:a16="http://schemas.microsoft.com/office/drawing/2014/main" id="{DCDCDB67-5D1A-4F34-8A81-6A9DC6DC9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837571"/>
              </p:ext>
            </p:extLst>
          </p:nvPr>
        </p:nvGraphicFramePr>
        <p:xfrm>
          <a:off x="4762500" y="0"/>
          <a:ext cx="74295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4B707539-5E68-45E5-8102-70C9E0F755FA}"/>
              </a:ext>
            </a:extLst>
          </p:cNvPr>
          <p:cNvSpPr/>
          <p:nvPr/>
        </p:nvSpPr>
        <p:spPr>
          <a:xfrm>
            <a:off x="4941116" y="2166151"/>
            <a:ext cx="3075420" cy="390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88CCA28-F9CD-4929-91D6-555333A95DEB}"/>
              </a:ext>
            </a:extLst>
          </p:cNvPr>
          <p:cNvSpPr/>
          <p:nvPr/>
        </p:nvSpPr>
        <p:spPr>
          <a:xfrm>
            <a:off x="4941116" y="3306285"/>
            <a:ext cx="6865260" cy="390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AA4837D-0D56-4612-9977-776B14731AC7}"/>
              </a:ext>
            </a:extLst>
          </p:cNvPr>
          <p:cNvSpPr/>
          <p:nvPr/>
        </p:nvSpPr>
        <p:spPr>
          <a:xfrm>
            <a:off x="4941116" y="4065233"/>
            <a:ext cx="5161673" cy="390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8" descr="Obrázek 2 K. pneumoniae.jpg">
            <a:extLst>
              <a:ext uri="{FF2B5EF4-FFF2-40B4-BE49-F238E27FC236}">
                <a16:creationId xmlns:a16="http://schemas.microsoft.com/office/drawing/2014/main" id="{388ABA58-5391-4950-B0F1-F2C6775F4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38" y="2774087"/>
            <a:ext cx="2097248" cy="153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4BFAAFF-B12A-4FA1-B131-C73655BB7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238" y="4830607"/>
            <a:ext cx="2097248" cy="157293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23D2D85-B061-4ADF-B32F-F11057070E20}"/>
              </a:ext>
            </a:extLst>
          </p:cNvPr>
          <p:cNvSpPr/>
          <p:nvPr/>
        </p:nvSpPr>
        <p:spPr>
          <a:xfrm>
            <a:off x="5362574" y="1753524"/>
            <a:ext cx="2653961" cy="3906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6032B86-F0DA-47BA-AF9C-8629BF452BC7}"/>
              </a:ext>
            </a:extLst>
          </p:cNvPr>
          <p:cNvSpPr/>
          <p:nvPr/>
        </p:nvSpPr>
        <p:spPr>
          <a:xfrm>
            <a:off x="5362573" y="2578778"/>
            <a:ext cx="3840149" cy="3906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ACE6844-6B3A-4BA3-BCC8-7DF41E298A34}"/>
              </a:ext>
            </a:extLst>
          </p:cNvPr>
          <p:cNvSpPr/>
          <p:nvPr/>
        </p:nvSpPr>
        <p:spPr>
          <a:xfrm>
            <a:off x="4941116" y="5487879"/>
            <a:ext cx="5161671" cy="390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552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0" name="Graf 4"/>
          <p:cNvGraphicFramePr/>
          <p:nvPr>
            <p:extLst>
              <p:ext uri="{D42A27DB-BD31-4B8C-83A1-F6EECF244321}">
                <p14:modId xmlns:p14="http://schemas.microsoft.com/office/powerpoint/2010/main" val="1467510659"/>
              </p:ext>
            </p:extLst>
          </p:nvPr>
        </p:nvGraphicFramePr>
        <p:xfrm>
          <a:off x="525159" y="1629449"/>
          <a:ext cx="5143975" cy="308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3CF64384-0B09-4EC8-81CE-5425D5617F42}"/>
              </a:ext>
            </a:extLst>
          </p:cNvPr>
          <p:cNvSpPr/>
          <p:nvPr/>
        </p:nvSpPr>
        <p:spPr>
          <a:xfrm>
            <a:off x="952025" y="366823"/>
            <a:ext cx="5143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Rezistence </a:t>
            </a:r>
            <a:r>
              <a:rPr lang="cs-CZ" sz="2000" b="1" i="1" dirty="0" err="1"/>
              <a:t>Serratia</a:t>
            </a:r>
            <a:r>
              <a:rPr lang="cs-CZ" sz="2000" b="1" i="1" dirty="0"/>
              <a:t> </a:t>
            </a:r>
            <a:r>
              <a:rPr lang="cs-CZ" sz="2000" b="1" i="1" dirty="0" err="1"/>
              <a:t>marcescens</a:t>
            </a:r>
            <a:r>
              <a:rPr lang="cs-CZ" sz="2000" b="1" i="1" dirty="0"/>
              <a:t> </a:t>
            </a:r>
            <a:r>
              <a:rPr lang="cs-CZ" sz="2000" b="1" dirty="0"/>
              <a:t>na KARIM před a během pandemie (v %)</a:t>
            </a:r>
          </a:p>
        </p:txBody>
      </p:sp>
      <p:graphicFrame>
        <p:nvGraphicFramePr>
          <p:cNvPr id="14" name="Graf 3">
            <a:extLst>
              <a:ext uri="{FF2B5EF4-FFF2-40B4-BE49-F238E27FC236}">
                <a16:creationId xmlns:a16="http://schemas.microsoft.com/office/drawing/2014/main" id="{7720827C-331D-4C9C-802D-DD6EFFC15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721635"/>
              </p:ext>
            </p:extLst>
          </p:nvPr>
        </p:nvGraphicFramePr>
        <p:xfrm>
          <a:off x="5780314" y="1382486"/>
          <a:ext cx="6259286" cy="534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5E3C062-AAB8-4D0C-8481-A646EC6B4BA8}"/>
              </a:ext>
            </a:extLst>
          </p:cNvPr>
          <p:cNvSpPr txBox="1"/>
          <p:nvPr/>
        </p:nvSpPr>
        <p:spPr>
          <a:xfrm>
            <a:off x="6858000" y="366823"/>
            <a:ext cx="49612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Rezistence </a:t>
            </a:r>
            <a:r>
              <a:rPr lang="cs-CZ" sz="2000" b="1" i="1" dirty="0" err="1"/>
              <a:t>Klebsiella</a:t>
            </a:r>
            <a:r>
              <a:rPr lang="cs-CZ" sz="2000" b="1" i="1" dirty="0"/>
              <a:t> </a:t>
            </a:r>
            <a:r>
              <a:rPr lang="cs-CZ" sz="2000" b="1" i="1" dirty="0" err="1"/>
              <a:t>pneumoniae</a:t>
            </a:r>
            <a:r>
              <a:rPr lang="cs-CZ" sz="2000" b="1" i="1" dirty="0"/>
              <a:t> </a:t>
            </a:r>
            <a:r>
              <a:rPr lang="cs-CZ" sz="2000" b="1" dirty="0"/>
              <a:t>na KARIM před a během pandemie (v %) 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EE3B7B4-E38C-46EE-BA43-9AF28A5C90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5" y="1906448"/>
            <a:ext cx="7675210" cy="4817520"/>
          </a:xfrm>
          <a:prstGeom prst="rect">
            <a:avLst/>
          </a:prstGeom>
        </p:spPr>
      </p:pic>
      <p:sp>
        <p:nvSpPr>
          <p:cNvPr id="15" name="Klonální šíření potvrzeno!">
            <a:extLst>
              <a:ext uri="{FF2B5EF4-FFF2-40B4-BE49-F238E27FC236}">
                <a16:creationId xmlns:a16="http://schemas.microsoft.com/office/drawing/2014/main" id="{F0C6B2A9-FE92-41BD-9C2A-8EC9544CCA9E}"/>
              </a:ext>
            </a:extLst>
          </p:cNvPr>
          <p:cNvSpPr txBox="1"/>
          <p:nvPr/>
        </p:nvSpPr>
        <p:spPr>
          <a:xfrm rot="19577999">
            <a:off x="5566141" y="3634860"/>
            <a:ext cx="6247921" cy="65158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999" tIns="29999" rIns="29999" bIns="29999" numCol="1" anchor="ctr">
            <a:spAutoFit/>
          </a:bodyPr>
          <a:lstStyle>
            <a:lvl1pPr algn="ctr">
              <a:lnSpc>
                <a:spcPct val="90000"/>
              </a:lnSpc>
              <a:defRPr sz="6400" spc="-1">
                <a:solidFill>
                  <a:srgbClr val="254B9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267" dirty="0" err="1"/>
              <a:t>Klonální</a:t>
            </a:r>
            <a:r>
              <a:rPr sz="4267" dirty="0"/>
              <a:t> </a:t>
            </a:r>
            <a:r>
              <a:rPr sz="4267" dirty="0" err="1"/>
              <a:t>šíření</a:t>
            </a:r>
            <a:r>
              <a:rPr sz="4267" dirty="0"/>
              <a:t> </a:t>
            </a:r>
            <a:r>
              <a:rPr sz="4267" dirty="0" err="1"/>
              <a:t>potvrzeno</a:t>
            </a:r>
            <a:r>
              <a:rPr sz="4267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96F29-FEA0-4E21-AD94-9215A0A0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28810"/>
            <a:ext cx="8911687" cy="690340"/>
          </a:xfrm>
        </p:spPr>
        <p:txBody>
          <a:bodyPr>
            <a:normAutofit/>
          </a:bodyPr>
          <a:lstStyle/>
          <a:p>
            <a:r>
              <a:rPr lang="cs-CZ" sz="2800" b="1" dirty="0"/>
              <a:t>Frekvence bakteriálních patogenů na KARIM v (%)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07069-715B-42A9-AAEF-EA9CA04F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991" y="4129332"/>
            <a:ext cx="5536474" cy="2261943"/>
          </a:xfrm>
        </p:spPr>
        <p:txBody>
          <a:bodyPr>
            <a:normAutofit/>
          </a:bodyPr>
          <a:lstStyle/>
          <a:p>
            <a:r>
              <a:rPr lang="cs-CZ" dirty="0"/>
              <a:t>Bogdanová K, Doubravská L, Vágnerová I, Hricová K, Pudová V, Röderová M, Papajk J, Uvízl R, Langová K, Kolář M. </a:t>
            </a:r>
            <a:r>
              <a:rPr lang="cs-CZ" i="1" dirty="0" err="1"/>
              <a:t>Clostridioides</a:t>
            </a:r>
            <a:r>
              <a:rPr lang="cs-CZ" i="1" dirty="0"/>
              <a:t> </a:t>
            </a:r>
            <a:r>
              <a:rPr lang="cs-CZ" i="1" dirty="0" err="1"/>
              <a:t>difficile</a:t>
            </a:r>
            <a:r>
              <a:rPr lang="cs-CZ" dirty="0"/>
              <a:t> and </a:t>
            </a:r>
            <a:r>
              <a:rPr lang="cs-CZ" dirty="0" err="1"/>
              <a:t>Vancomycin-Resistant</a:t>
            </a:r>
            <a:r>
              <a:rPr lang="cs-CZ" dirty="0"/>
              <a:t> </a:t>
            </a:r>
            <a:r>
              <a:rPr lang="cs-CZ" dirty="0" err="1"/>
              <a:t>Enterococci</a:t>
            </a:r>
            <a:r>
              <a:rPr lang="cs-CZ" dirty="0"/>
              <a:t> in COVID-19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Severe </a:t>
            </a:r>
            <a:r>
              <a:rPr lang="cs-CZ" dirty="0" err="1"/>
              <a:t>Pneumonia</a:t>
            </a:r>
            <a:r>
              <a:rPr lang="cs-CZ" dirty="0"/>
              <a:t>. </a:t>
            </a:r>
            <a:r>
              <a:rPr lang="cs-CZ" i="1" dirty="0"/>
              <a:t>Life</a:t>
            </a:r>
            <a:r>
              <a:rPr lang="cs-CZ" dirty="0"/>
              <a:t>. 2021; 11(11):1127. https://doi.org/10.3390/life11111127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D8591A98-2DA4-46C7-A114-69B245333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5079"/>
              </p:ext>
            </p:extLst>
          </p:nvPr>
        </p:nvGraphicFramePr>
        <p:xfrm>
          <a:off x="1640156" y="737851"/>
          <a:ext cx="8234391" cy="293881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553964">
                  <a:extLst>
                    <a:ext uri="{9D8B030D-6E8A-4147-A177-3AD203B41FA5}">
                      <a16:colId xmlns:a16="http://schemas.microsoft.com/office/drawing/2014/main" val="3724535855"/>
                    </a:ext>
                  </a:extLst>
                </a:gridCol>
                <a:gridCol w="1671582">
                  <a:extLst>
                    <a:ext uri="{9D8B030D-6E8A-4147-A177-3AD203B41FA5}">
                      <a16:colId xmlns:a16="http://schemas.microsoft.com/office/drawing/2014/main" val="2573073282"/>
                    </a:ext>
                  </a:extLst>
                </a:gridCol>
                <a:gridCol w="1878099">
                  <a:extLst>
                    <a:ext uri="{9D8B030D-6E8A-4147-A177-3AD203B41FA5}">
                      <a16:colId xmlns:a16="http://schemas.microsoft.com/office/drawing/2014/main" val="1410364300"/>
                    </a:ext>
                  </a:extLst>
                </a:gridCol>
                <a:gridCol w="1130746">
                  <a:extLst>
                    <a:ext uri="{9D8B030D-6E8A-4147-A177-3AD203B41FA5}">
                      <a16:colId xmlns:a16="http://schemas.microsoft.com/office/drawing/2014/main" val="643409362"/>
                    </a:ext>
                  </a:extLst>
                </a:gridCol>
              </a:tblGrid>
              <a:tr h="75965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cs-CZ" sz="2400" dirty="0">
                          <a:effectLst/>
                        </a:rPr>
                        <a:t>Výskyt CDI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Control group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2018–2019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(n = 189)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COVID-19 group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2020–2021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 (n = 372)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P-value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74107"/>
                  </a:ext>
                </a:extLst>
              </a:tr>
              <a:tr h="60185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No. (%) of CD-tested patients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20 (10.6)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192 (51.6)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>
                          <a:effectLst/>
                        </a:rPr>
                        <a:t>&lt;0.0001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06589"/>
                  </a:ext>
                </a:extLst>
              </a:tr>
              <a:tr h="60185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No. (%) of CD-positive case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 among admitted patients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5 (2.6)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102 (27.4)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>
                          <a:effectLst/>
                        </a:rPr>
                        <a:t>&lt;0.0001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950578"/>
                  </a:ext>
                </a:extLst>
              </a:tr>
              <a:tr h="97544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No. (%) of CD toxin-positive cases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among admitted patients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>
                          <a:effectLst/>
                        </a:rPr>
                        <a:t>3 (1.6)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46 (12.4)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&lt;0.0001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98700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FE3759BC-D6F7-41EF-87AD-A7CB31C8E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65" y="3324225"/>
            <a:ext cx="533147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0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96F29-FEA0-4E21-AD94-9215A0A0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28810"/>
            <a:ext cx="8911687" cy="690340"/>
          </a:xfrm>
        </p:spPr>
        <p:txBody>
          <a:bodyPr>
            <a:normAutofit/>
          </a:bodyPr>
          <a:lstStyle/>
          <a:p>
            <a:r>
              <a:rPr lang="cs-CZ" sz="2800" b="1" dirty="0"/>
              <a:t>Frekvence bakteriálních patogenů na KARIM v (%)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07069-715B-42A9-AAEF-EA9CA04F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991" y="4129332"/>
            <a:ext cx="5536474" cy="2261943"/>
          </a:xfrm>
        </p:spPr>
        <p:txBody>
          <a:bodyPr>
            <a:normAutofit/>
          </a:bodyPr>
          <a:lstStyle/>
          <a:p>
            <a:r>
              <a:rPr lang="cs-CZ" dirty="0"/>
              <a:t>Bogdanová K, Doubravská L, Vágnerová I, Hricová K, Pudová V, Röderová M, Papajk J, Uvízl R, Langová K, Kolář M. </a:t>
            </a:r>
            <a:r>
              <a:rPr lang="cs-CZ" i="1" dirty="0" err="1"/>
              <a:t>Clostridioides</a:t>
            </a:r>
            <a:r>
              <a:rPr lang="cs-CZ" i="1" dirty="0"/>
              <a:t> </a:t>
            </a:r>
            <a:r>
              <a:rPr lang="cs-CZ" i="1" dirty="0" err="1"/>
              <a:t>difficile</a:t>
            </a:r>
            <a:r>
              <a:rPr lang="cs-CZ" dirty="0"/>
              <a:t> and </a:t>
            </a:r>
            <a:r>
              <a:rPr lang="cs-CZ" dirty="0" err="1"/>
              <a:t>Vancomycin-Resistant</a:t>
            </a:r>
            <a:r>
              <a:rPr lang="cs-CZ" dirty="0"/>
              <a:t> </a:t>
            </a:r>
            <a:r>
              <a:rPr lang="cs-CZ" dirty="0" err="1"/>
              <a:t>Enterococci</a:t>
            </a:r>
            <a:r>
              <a:rPr lang="cs-CZ" dirty="0"/>
              <a:t> in COVID-19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Severe </a:t>
            </a:r>
            <a:r>
              <a:rPr lang="cs-CZ" dirty="0" err="1"/>
              <a:t>Pneumonia</a:t>
            </a:r>
            <a:r>
              <a:rPr lang="cs-CZ" dirty="0"/>
              <a:t>. </a:t>
            </a:r>
            <a:r>
              <a:rPr lang="cs-CZ" i="1" dirty="0"/>
              <a:t>Life</a:t>
            </a:r>
            <a:r>
              <a:rPr lang="cs-CZ" dirty="0"/>
              <a:t>. 2021; 11(11):1127. https://doi.org/10.3390/life11111127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0F278AE-A66D-472D-9DCF-78606BA1B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57826"/>
              </p:ext>
            </p:extLst>
          </p:nvPr>
        </p:nvGraphicFramePr>
        <p:xfrm>
          <a:off x="1640156" y="852243"/>
          <a:ext cx="7732444" cy="204679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476240">
                  <a:extLst>
                    <a:ext uri="{9D8B030D-6E8A-4147-A177-3AD203B41FA5}">
                      <a16:colId xmlns:a16="http://schemas.microsoft.com/office/drawing/2014/main" val="4103850562"/>
                    </a:ext>
                  </a:extLst>
                </a:gridCol>
                <a:gridCol w="1483441">
                  <a:extLst>
                    <a:ext uri="{9D8B030D-6E8A-4147-A177-3AD203B41FA5}">
                      <a16:colId xmlns:a16="http://schemas.microsoft.com/office/drawing/2014/main" val="2374282579"/>
                    </a:ext>
                  </a:extLst>
                </a:gridCol>
                <a:gridCol w="1752315">
                  <a:extLst>
                    <a:ext uri="{9D8B030D-6E8A-4147-A177-3AD203B41FA5}">
                      <a16:colId xmlns:a16="http://schemas.microsoft.com/office/drawing/2014/main" val="415594913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320540368"/>
                    </a:ext>
                  </a:extLst>
                </a:gridCol>
              </a:tblGrid>
              <a:tr h="1006270"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800" dirty="0">
                          <a:effectLst/>
                        </a:rPr>
                        <a:t>Absolute No. (%) of VRE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marR="24130"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Control group</a:t>
                      </a:r>
                      <a:endParaRPr lang="cs-CZ" sz="1400" dirty="0">
                        <a:effectLst/>
                      </a:endParaRPr>
                    </a:p>
                    <a:p>
                      <a:pPr marR="24130"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marR="24130"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2018–2019 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(n = 189)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COVID-19 group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2020–2021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(n = 372)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400" dirty="0">
                          <a:effectLst/>
                        </a:rPr>
                        <a:t>P-value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67590"/>
                  </a:ext>
                </a:extLst>
              </a:tr>
              <a:tr h="1040529">
                <a:tc vMerge="1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800" b="1" dirty="0">
                          <a:effectLst/>
                        </a:rPr>
                        <a:t>10 (5.3)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800" b="1" dirty="0">
                          <a:effectLst/>
                        </a:rPr>
                        <a:t>33 (8.9)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616575" algn="r"/>
                        </a:tabLst>
                      </a:pPr>
                      <a:r>
                        <a:rPr lang="en-US" sz="1800" b="1" dirty="0">
                          <a:effectLst/>
                        </a:rPr>
                        <a:t>0.132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34737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0A89ED66-4759-439E-8614-54F9A8A01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2565739"/>
            <a:ext cx="4819233" cy="41634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1F4597D-3D10-4EB2-B531-3DC8C920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812" y="233140"/>
            <a:ext cx="5313188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ED59AE-6461-4FC5-9AE1-32AE8BC0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37" y="1037042"/>
            <a:ext cx="10520038" cy="4333947"/>
          </a:xfrm>
        </p:spPr>
        <p:txBody>
          <a:bodyPr>
            <a:noAutofit/>
          </a:bodyPr>
          <a:lstStyle/>
          <a:p>
            <a:r>
              <a:rPr lang="cs-CZ" sz="2400" dirty="0"/>
              <a:t>Na začátku pandemie Covid-19 bylo, bez jasného důkazu účinnosti, použito k léčbě řady léčiv, včetně antibiotik/</a:t>
            </a:r>
            <a:r>
              <a:rPr lang="cs-CZ" sz="2400" dirty="0" err="1"/>
              <a:t>antiparazitik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400" dirty="0"/>
              <a:t>Přínos prvního doporučeného postupu založeného na kombinaci </a:t>
            </a:r>
            <a:r>
              <a:rPr lang="cs-CZ" sz="2400" dirty="0" err="1"/>
              <a:t>azitromycinu</a:t>
            </a:r>
            <a:r>
              <a:rPr lang="cs-CZ" sz="2400" dirty="0"/>
              <a:t> a </a:t>
            </a:r>
            <a:r>
              <a:rPr lang="cs-CZ" sz="2400" dirty="0" err="1"/>
              <a:t>hydroxychlorochinu</a:t>
            </a:r>
            <a:r>
              <a:rPr lang="cs-CZ" sz="2400" dirty="0"/>
              <a:t> nebyl prokázán.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400" dirty="0" err="1"/>
              <a:t>Chedid</a:t>
            </a:r>
            <a:r>
              <a:rPr lang="cs-CZ" sz="2400" dirty="0"/>
              <a:t> M. et al. publikovali v květnu 2021 </a:t>
            </a:r>
            <a:r>
              <a:rPr lang="cs-CZ" sz="2400" dirty="0" err="1"/>
              <a:t>review</a:t>
            </a:r>
            <a:r>
              <a:rPr lang="cs-CZ" sz="2400" dirty="0"/>
              <a:t> zahrnující devatenáct studií s 2834 hospitalizovanými pacienty s Covid-19.</a:t>
            </a:r>
          </a:p>
          <a:p>
            <a:pPr lvl="1"/>
            <a:r>
              <a:rPr lang="cs-CZ" sz="2200" dirty="0"/>
              <a:t>souhrnná úmrtnost byla 14 % (405 pacientů z 2834),</a:t>
            </a:r>
          </a:p>
          <a:p>
            <a:pPr lvl="1"/>
            <a:r>
              <a:rPr lang="cs-CZ" sz="2200" dirty="0"/>
              <a:t>36 % (1026 z 2834) pacientů bylo klasifikováno jako závažní pacienti.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C8DAA3-4DDC-4097-8845-9C0DB7AF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057" y="5048250"/>
            <a:ext cx="3641691" cy="1769757"/>
          </a:xfrm>
          <a:prstGeom prst="rect">
            <a:avLst/>
          </a:prstGeom>
        </p:spPr>
      </p:pic>
      <p:pic>
        <p:nvPicPr>
          <p:cNvPr id="5" name="Picture 3" descr="Picture 3">
            <a:extLst>
              <a:ext uri="{FF2B5EF4-FFF2-40B4-BE49-F238E27FC236}">
                <a16:creationId xmlns:a16="http://schemas.microsoft.com/office/drawing/2014/main" id="{A76D8A65-5BAF-4735-BF95-BF24D68E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22080" y="503040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 7" descr="Obrázek 7">
            <a:extLst>
              <a:ext uri="{FF2B5EF4-FFF2-40B4-BE49-F238E27FC236}">
                <a16:creationId xmlns:a16="http://schemas.microsoft.com/office/drawing/2014/main" id="{9D5E874C-7DDE-4A06-8F8F-2CE8B5364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8E1333A-1E36-4EFB-B027-1D924A3F4D64}"/>
              </a:ext>
            </a:extLst>
          </p:cNvPr>
          <p:cNvSpPr/>
          <p:nvPr/>
        </p:nvSpPr>
        <p:spPr>
          <a:xfrm>
            <a:off x="1912060" y="59977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dirty="0" err="1"/>
              <a:t>Chedid</a:t>
            </a:r>
            <a:r>
              <a:rPr lang="cs-CZ" dirty="0"/>
              <a:t> M, J </a:t>
            </a:r>
            <a:r>
              <a:rPr lang="cs-CZ" dirty="0" err="1"/>
              <a:t>Infect</a:t>
            </a:r>
            <a:r>
              <a:rPr lang="cs-CZ" dirty="0"/>
              <a:t> Public Health 2021, 14:570-576.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B0527F7-2B03-48A8-8F4F-3C7657AB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962" y="286658"/>
            <a:ext cx="6336098" cy="760807"/>
          </a:xfrm>
        </p:spPr>
        <p:txBody>
          <a:bodyPr>
            <a:normAutofit/>
          </a:bodyPr>
          <a:lstStyle/>
          <a:p>
            <a:r>
              <a:rPr lang="cs-CZ" sz="3200" b="1" dirty="0"/>
              <a:t>Covid-19 a ATB léčba</a:t>
            </a:r>
          </a:p>
        </p:txBody>
      </p:sp>
    </p:spTree>
    <p:extLst>
      <p:ext uri="{BB962C8B-B14F-4D97-AF65-F5344CB8AC3E}">
        <p14:creationId xmlns:p14="http://schemas.microsoft.com/office/powerpoint/2010/main" val="331044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8AAFE-994B-4160-9CDA-DDDD672A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678" y="220699"/>
            <a:ext cx="6914762" cy="1581468"/>
          </a:xfrm>
        </p:spPr>
        <p:txBody>
          <a:bodyPr>
            <a:noAutofit/>
          </a:bodyPr>
          <a:lstStyle/>
          <a:p>
            <a:r>
              <a:rPr lang="cs-CZ" sz="2500" b="1" dirty="0"/>
              <a:t>Ačkoliv ve většině studií chybí podrobné klinické odůvodnění předepisování antibiotik, lze definovat následující závěry: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AB55DE-2D25-4F68-85FA-1FCCDDBBD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950" y="1850179"/>
            <a:ext cx="9455909" cy="450478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400" dirty="0"/>
              <a:t>pouze u 18 % pacientů, kteří měli antibiotika, byl prokázána bakteriální infekce, což naznačuje velkou míru zbytečné aplikace antibiotik, za zmínku však stojí možnost limitovaného přístupu k mikrobiologickému vyšetření z důvodu přetíženosti zdravotnických systémů,</a:t>
            </a:r>
          </a:p>
          <a:p>
            <a:pPr lvl="0"/>
            <a:r>
              <a:rPr lang="cs-CZ" sz="2400" dirty="0"/>
              <a:t>bylo zjištěno, že léčba antibiotiky byla preferována u závažnějších pacientů, nicméně polovina pacientů, kteří dostávali antibiotika, neměla závažný průběh infekce Covid-19,</a:t>
            </a:r>
          </a:p>
          <a:p>
            <a:pPr lvl="0"/>
            <a:r>
              <a:rPr lang="cs-CZ" sz="2400" dirty="0" err="1"/>
              <a:t>fluorochinolony</a:t>
            </a:r>
            <a:r>
              <a:rPr lang="cs-CZ" sz="2400" dirty="0"/>
              <a:t> byly nejčastěji aplikovanými antibiotiky, což vzhledem k jejich tendenci k šíření bakteriální rezistence není optimální,</a:t>
            </a:r>
          </a:p>
          <a:p>
            <a:pPr lvl="0"/>
            <a:r>
              <a:rPr lang="cs-CZ" sz="2400" dirty="0"/>
              <a:t>nebyl podrobněji zkoumán typ antibiotické léčby podle závažnosti pacienta.</a:t>
            </a:r>
          </a:p>
        </p:txBody>
      </p:sp>
      <p:pic>
        <p:nvPicPr>
          <p:cNvPr id="4" name="Obrázek 7" descr="Obrázek 7">
            <a:extLst>
              <a:ext uri="{FF2B5EF4-FFF2-40B4-BE49-F238E27FC236}">
                <a16:creationId xmlns:a16="http://schemas.microsoft.com/office/drawing/2014/main" id="{82E77D40-8978-44FE-BDE6-830FE0E56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3" descr="Picture 3">
            <a:extLst>
              <a:ext uri="{FF2B5EF4-FFF2-40B4-BE49-F238E27FC236}">
                <a16:creationId xmlns:a16="http://schemas.microsoft.com/office/drawing/2014/main" id="{43513A47-6F10-4981-9EDB-A5B2D1AE0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22080" y="503040"/>
            <a:ext cx="1167361" cy="30504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7972565-C587-47B7-9C38-CA1867F4929D}"/>
              </a:ext>
            </a:extLst>
          </p:cNvPr>
          <p:cNvSpPr/>
          <p:nvPr/>
        </p:nvSpPr>
        <p:spPr>
          <a:xfrm>
            <a:off x="6182256" y="64174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dirty="0" err="1"/>
              <a:t>Chedid</a:t>
            </a:r>
            <a:r>
              <a:rPr lang="cs-CZ" dirty="0"/>
              <a:t> M, J </a:t>
            </a:r>
            <a:r>
              <a:rPr lang="cs-CZ" dirty="0" err="1"/>
              <a:t>Infect</a:t>
            </a:r>
            <a:r>
              <a:rPr lang="cs-CZ" dirty="0"/>
              <a:t> Public Health 2021, 14:570-576.</a:t>
            </a:r>
          </a:p>
        </p:txBody>
      </p:sp>
    </p:spTree>
    <p:extLst>
      <p:ext uri="{BB962C8B-B14F-4D97-AF65-F5344CB8AC3E}">
        <p14:creationId xmlns:p14="http://schemas.microsoft.com/office/powerpoint/2010/main" val="377362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F61D1-4B1C-44DF-963F-266F4C59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58" y="418792"/>
            <a:ext cx="7247765" cy="2428478"/>
          </a:xfrm>
        </p:spPr>
        <p:txBody>
          <a:bodyPr>
            <a:noAutofit/>
          </a:bodyPr>
          <a:lstStyle/>
          <a:p>
            <a:r>
              <a:rPr lang="cs-CZ" sz="2600" b="1" dirty="0"/>
              <a:t>Světová pandemie Covid-19 jasně ukázala na poněkud podceňovaný problém infekčních nemocí a potvrdila jejich zásadní negativní dopad pro národní zdravotnické systémy a ekonomiky.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A2746B-BEAE-4B8E-93C7-C288D231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453" y="3190376"/>
            <a:ext cx="9877748" cy="2722228"/>
          </a:xfrm>
        </p:spPr>
        <p:txBody>
          <a:bodyPr>
            <a:noAutofit/>
          </a:bodyPr>
          <a:lstStyle/>
          <a:p>
            <a:r>
              <a:rPr lang="cs-CZ" sz="2800" dirty="0"/>
              <a:t>Celosvětově došlo ke změnám organizace zdravotnické péče, hygienických a epidemiologických režimů, </a:t>
            </a:r>
            <a:r>
              <a:rPr lang="cs-CZ" sz="2800" dirty="0" err="1"/>
              <a:t>lidsk</a:t>
            </a:r>
            <a:r>
              <a:rPr lang="fr-FR" sz="2800" dirty="0"/>
              <a:t>é</a:t>
            </a:r>
            <a:r>
              <a:rPr lang="cs-CZ" sz="2800" dirty="0"/>
              <a:t>ho chování, mobility i životního stylu.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Vše bylo podřízeno zvládnutí pand</a:t>
            </a:r>
            <a:r>
              <a:rPr lang="fr-FR" sz="2800" dirty="0"/>
              <a:t>e</a:t>
            </a:r>
            <a:r>
              <a:rPr lang="cs-CZ" sz="2800" dirty="0" err="1"/>
              <a:t>mie</a:t>
            </a:r>
            <a:r>
              <a:rPr lang="cs-CZ" sz="2800" dirty="0"/>
              <a:t> vyvolané virem Covid-SARS-CoV-2.</a:t>
            </a:r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AC146453-6D01-45ED-AAF0-549BA139E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22080" y="503040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12" descr="Obrázek 12">
            <a:extLst>
              <a:ext uri="{FF2B5EF4-FFF2-40B4-BE49-F238E27FC236}">
                <a16:creationId xmlns:a16="http://schemas.microsoft.com/office/drawing/2014/main" id="{6002EDA9-BE56-4B08-B8E4-661388B5E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C0F9CD8-3F9F-4C15-9305-9ECEAE46D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68" y="1783944"/>
            <a:ext cx="4753693" cy="412866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51680EE-BD9C-4AC4-AE78-E977357B4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280" y="2737152"/>
            <a:ext cx="5819392" cy="301881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CFD355A-0F1D-4FBA-8F38-E66B02106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840" y="1102038"/>
            <a:ext cx="6817453" cy="51130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8DAA9F-1C45-4A03-B861-9DEF5141F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951" y="541214"/>
            <a:ext cx="9201460" cy="61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CD87C-1493-4CDB-8131-555170BC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98" y="149108"/>
            <a:ext cx="8623251" cy="2208198"/>
          </a:xfrm>
        </p:spPr>
        <p:txBody>
          <a:bodyPr>
            <a:noAutofit/>
          </a:bodyPr>
          <a:lstStyle/>
          <a:p>
            <a:r>
              <a:rPr lang="cs-CZ" sz="2200" b="1" dirty="0"/>
              <a:t>Z uvedených údajů je zřejmá naléhavá potřeba dalšího výzkumu, od vypracování doporučených postupů založených na důkazech, přehodnocení role biomarkerů u antibiotické léčby pacientů s Covid-19, porozumění výhodám a nevýhodám používání antibiotik, posouzení širšího dopadu pandemie na aplikaci antibiotik a vývoj AMR.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2E5D73-31A2-4D1A-A273-614859DEE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630" y="2357306"/>
            <a:ext cx="9920290" cy="4351586"/>
          </a:xfrm>
        </p:spPr>
        <p:txBody>
          <a:bodyPr>
            <a:noAutofit/>
          </a:bodyPr>
          <a:lstStyle/>
          <a:p>
            <a:r>
              <a:rPr lang="cs-CZ" sz="2200" dirty="0"/>
              <a:t>Účinnost antibiotik by měla být u pacientů s Covid-19 dále studována především z důvodu, aby se minimalizovalo jejich nerelevantní použití.</a:t>
            </a:r>
          </a:p>
          <a:p>
            <a:r>
              <a:rPr lang="cs-CZ" sz="2200" dirty="0"/>
              <a:t>V současné době WHO nedoporučuje antibiotickou terapii nebo profylaxi u pacientů s mírným nebo středně závažným onemocněním Covid-19, pokud nejsou přítomny známky a příznaky bakteriální infekce.</a:t>
            </a:r>
          </a:p>
          <a:p>
            <a:r>
              <a:rPr lang="cs-CZ" sz="2200" dirty="0"/>
              <a:t>U závažných fází lze antibiotika aplikovat, ale je vhodné každodenní posuzování klinického stavu, biochemických </a:t>
            </a:r>
            <a:r>
              <a:rPr lang="cs-CZ" sz="2200" dirty="0" err="1"/>
              <a:t>markerů</a:t>
            </a:r>
            <a:r>
              <a:rPr lang="cs-CZ" sz="2200" dirty="0"/>
              <a:t> a mikrobiologických výsledků s cílem včasné deeskalace nebo ukončení antibiotické léčby.</a:t>
            </a:r>
          </a:p>
        </p:txBody>
      </p:sp>
      <p:pic>
        <p:nvPicPr>
          <p:cNvPr id="4" name="Obrázek 7" descr="Obrázek 7">
            <a:extLst>
              <a:ext uri="{FF2B5EF4-FFF2-40B4-BE49-F238E27FC236}">
                <a16:creationId xmlns:a16="http://schemas.microsoft.com/office/drawing/2014/main" id="{07F71345-EDD4-4BFD-9627-4BCF56B61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3" descr="Picture 3">
            <a:extLst>
              <a:ext uri="{FF2B5EF4-FFF2-40B4-BE49-F238E27FC236}">
                <a16:creationId xmlns:a16="http://schemas.microsoft.com/office/drawing/2014/main" id="{B4E10F80-5036-4ED5-B4F0-BAB167C31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459559" y="1066659"/>
            <a:ext cx="1167361" cy="3050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474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21D9AD-1DA2-4DD5-B796-462987D0F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277" y="1217684"/>
            <a:ext cx="10521210" cy="5324475"/>
          </a:xfrm>
        </p:spPr>
        <p:txBody>
          <a:bodyPr>
            <a:noAutofit/>
          </a:bodyPr>
          <a:lstStyle/>
          <a:p>
            <a:r>
              <a:rPr lang="cs-CZ" sz="3000" dirty="0"/>
              <a:t>Pandemie Covid-19 zvyšuje hrozbu AMR v důsledku nadměrného používání antibiotik.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3000" dirty="0"/>
              <a:t>Je zřejmé, že u pacientů se změněnou střevní mikroflórou se mohou objevit závažnější příznaky Covid-19.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3000" dirty="0"/>
              <a:t>Pacienti, kterým byla poskytnuta antibiotika s klinickým zdůvodněním, ve srovnání s těmi, kterým byla podávána antibiotika bez klinických příznaků bakteriální infekce, vykazovali nižší úmrtnost a kratší dobu hospitalizace.</a:t>
            </a:r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B864C5DC-28DC-4795-9463-AB42C1BCC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781702" y="412893"/>
            <a:ext cx="1267790" cy="331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7" descr="Obrázek 7">
            <a:extLst>
              <a:ext uri="{FF2B5EF4-FFF2-40B4-BE49-F238E27FC236}">
                <a16:creationId xmlns:a16="http://schemas.microsoft.com/office/drawing/2014/main" id="{64C57AC0-DFD8-4D96-A06D-FF27ABBD6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7710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CustomShape 1"/>
          <p:cNvSpPr txBox="1"/>
          <p:nvPr/>
        </p:nvSpPr>
        <p:spPr>
          <a:xfrm>
            <a:off x="1034603" y="1138561"/>
            <a:ext cx="8473681" cy="103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999" tIns="29999" rIns="29999" bIns="29999" anchor="ctr">
            <a:normAutofit/>
          </a:bodyPr>
          <a:lstStyle>
            <a:lvl1pPr>
              <a:lnSpc>
                <a:spcPct val="90000"/>
              </a:lnSpc>
              <a:defRPr sz="5400" spc="-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sz="3600" dirty="0"/>
          </a:p>
        </p:txBody>
      </p:sp>
      <p:pic>
        <p:nvPicPr>
          <p:cNvPr id="2557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22080" y="503040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8" name="Obrázek 26" descr="Obrázek 2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4" name="Zástupný symbol obrázku 7" descr="Zástupný symbol obrázku 7"/>
          <p:cNvPicPr>
            <a:picLocks noChangeAspect="1"/>
          </p:cNvPicPr>
          <p:nvPr/>
        </p:nvPicPr>
        <p:blipFill>
          <a:blip r:embed="rId4" cstate="print">
            <a:extLst/>
          </a:blip>
          <a:srcRect l="11363" r="11363"/>
          <a:stretch>
            <a:fillRect/>
          </a:stretch>
        </p:blipFill>
        <p:spPr>
          <a:xfrm>
            <a:off x="8780446" y="2608151"/>
            <a:ext cx="2971082" cy="25661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A9E8B9-D2C7-40ED-8F2C-DEAA2946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544" y="283752"/>
            <a:ext cx="5803229" cy="743375"/>
          </a:xfrm>
        </p:spPr>
        <p:txBody>
          <a:bodyPr>
            <a:normAutofit/>
          </a:bodyPr>
          <a:lstStyle/>
          <a:p>
            <a:r>
              <a:rPr lang="cs-CZ" b="1" dirty="0"/>
              <a:t>„TAKE HOME MESSAGE“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6AAFF2-8CE9-4476-BC89-626A6C10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833" y="1038224"/>
            <a:ext cx="7479935" cy="5608468"/>
          </a:xfrm>
        </p:spPr>
        <p:txBody>
          <a:bodyPr>
            <a:noAutofit/>
          </a:bodyPr>
          <a:lstStyle/>
          <a:p>
            <a:r>
              <a:rPr lang="cs-CZ" sz="2100" dirty="0"/>
              <a:t>Bakteriální </a:t>
            </a:r>
            <a:r>
              <a:rPr lang="cs-CZ" sz="2100" dirty="0" err="1"/>
              <a:t>koinfekce</a:t>
            </a:r>
            <a:r>
              <a:rPr lang="cs-CZ" sz="2100" dirty="0"/>
              <a:t> a sekundární infekce byly a vždy budou důležitým faktorem zhoršující morbiditu a mortalitu pacientů s virovými infekcemi.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100" dirty="0"/>
              <a:t>V případě pacientů s Covid-19 je však výskyt bakteriálních infekcí nižší - bakteriální </a:t>
            </a:r>
            <a:r>
              <a:rPr lang="cs-CZ" sz="2100" dirty="0" err="1"/>
              <a:t>koinfekce</a:t>
            </a:r>
            <a:r>
              <a:rPr lang="cs-CZ" sz="2100" dirty="0"/>
              <a:t> v cca 3–4 %, u 20(30) % pacientů na JIP dojde k rozvoji sekundární HAP.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100" dirty="0"/>
              <a:t>V </a:t>
            </a:r>
            <a:r>
              <a:rPr lang="cs-CZ" sz="2100" dirty="0" err="1"/>
              <a:t>kovidovém</a:t>
            </a:r>
            <a:r>
              <a:rPr lang="cs-CZ" sz="2100" dirty="0"/>
              <a:t> období bylo prokázáno klonální šíření bakteriálních patogenů, související s vzestupem i poklesem AMR.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100" dirty="0"/>
              <a:t>Prokázané klonální šíření mohlo být způsobeno širokým používáním HFNOT, ale i jinými faktory, jako např. péčí v open </a:t>
            </a:r>
            <a:r>
              <a:rPr lang="cs-CZ" sz="2100" dirty="0" err="1"/>
              <a:t>space</a:t>
            </a:r>
            <a:r>
              <a:rPr lang="cs-CZ" sz="2100" dirty="0"/>
              <a:t>, změnami v režimových opatření, omezená možnost izolace.</a:t>
            </a:r>
          </a:p>
        </p:txBody>
      </p:sp>
      <p:pic>
        <p:nvPicPr>
          <p:cNvPr id="8" name="Picture 4" descr="Picture 4">
            <a:extLst>
              <a:ext uri="{FF2B5EF4-FFF2-40B4-BE49-F238E27FC236}">
                <a16:creationId xmlns:a16="http://schemas.microsoft.com/office/drawing/2014/main" id="{A4D4C783-A88B-4BDD-B7AE-D670C6C71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10800000">
            <a:off x="9605760" y="1099040"/>
            <a:ext cx="2165499" cy="1218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ázek 8" descr="Obrázek 3">
            <a:extLst>
              <a:ext uri="{FF2B5EF4-FFF2-40B4-BE49-F238E27FC236}">
                <a16:creationId xmlns:a16="http://schemas.microsoft.com/office/drawing/2014/main" id="{49F73D9D-2C4F-4413-9C86-30CC34C7D2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9810750" y="5401064"/>
            <a:ext cx="2208507" cy="1242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CustomShape 1"/>
          <p:cNvSpPr txBox="1"/>
          <p:nvPr/>
        </p:nvSpPr>
        <p:spPr>
          <a:xfrm>
            <a:off x="541584" y="195719"/>
            <a:ext cx="8473681" cy="146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999" tIns="29999" rIns="29999" bIns="29999" anchor="ctr">
            <a:normAutofit/>
          </a:bodyPr>
          <a:lstStyle>
            <a:lvl1pPr>
              <a:lnSpc>
                <a:spcPct val="90000"/>
              </a:lnSpc>
              <a:defRPr sz="5400" spc="-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000" b="1" dirty="0" err="1"/>
              <a:t>Závěrem</a:t>
            </a:r>
            <a:r>
              <a:rPr sz="4000" b="1" dirty="0"/>
              <a:t>...</a:t>
            </a:r>
          </a:p>
        </p:txBody>
      </p:sp>
      <p:sp>
        <p:nvSpPr>
          <p:cNvPr id="2596" name="CustomShape 2"/>
          <p:cNvSpPr txBox="1"/>
          <p:nvPr/>
        </p:nvSpPr>
        <p:spPr>
          <a:xfrm>
            <a:off x="852256" y="1802168"/>
            <a:ext cx="11116853" cy="338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999" tIns="29999" rIns="29999" bIns="29999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3600" spc="-1">
                <a:latin typeface="Calibri"/>
                <a:ea typeface="Calibri"/>
                <a:cs typeface="Calibri"/>
                <a:sym typeface="Calibri"/>
              </a:defRPr>
            </a:pPr>
            <a:r>
              <a:rPr sz="2900" dirty="0" err="1"/>
              <a:t>Současná</a:t>
            </a:r>
            <a:r>
              <a:rPr sz="2900" dirty="0"/>
              <a:t> </a:t>
            </a:r>
            <a:r>
              <a:rPr sz="2900" dirty="0" err="1"/>
              <a:t>pand</a:t>
            </a:r>
            <a:r>
              <a:rPr lang="cs-CZ" sz="2900" dirty="0"/>
              <a:t>e</a:t>
            </a:r>
            <a:r>
              <a:rPr sz="2900" dirty="0" err="1"/>
              <a:t>mie</a:t>
            </a:r>
            <a:r>
              <a:rPr sz="2900" dirty="0"/>
              <a:t> C</a:t>
            </a:r>
            <a:r>
              <a:rPr lang="cs-CZ" sz="2900" dirty="0" err="1"/>
              <a:t>ovid</a:t>
            </a:r>
            <a:r>
              <a:rPr sz="2900" dirty="0"/>
              <a:t>-19 </a:t>
            </a:r>
            <a:r>
              <a:rPr lang="cs-CZ" sz="2900" dirty="0"/>
              <a:t>ukázala </a:t>
            </a:r>
            <a:r>
              <a:rPr sz="2900" dirty="0" err="1"/>
              <a:t>důležitost</a:t>
            </a:r>
            <a:r>
              <a:rPr sz="2900" dirty="0"/>
              <a:t> </a:t>
            </a:r>
            <a:r>
              <a:rPr sz="2900" dirty="0" err="1"/>
              <a:t>prevence</a:t>
            </a:r>
            <a:r>
              <a:rPr sz="2900" dirty="0"/>
              <a:t> a </a:t>
            </a:r>
            <a:r>
              <a:rPr sz="2900" dirty="0" err="1"/>
              <a:t>kontroly</a:t>
            </a:r>
            <a:r>
              <a:rPr sz="2900" dirty="0"/>
              <a:t> </a:t>
            </a:r>
            <a:r>
              <a:rPr sz="2900" dirty="0" err="1"/>
              <a:t>infekcí</a:t>
            </a:r>
            <a:r>
              <a:rPr sz="2900" dirty="0"/>
              <a:t> </a:t>
            </a:r>
            <a:r>
              <a:rPr sz="2900" dirty="0" err="1"/>
              <a:t>nejen</a:t>
            </a:r>
            <a:r>
              <a:rPr sz="2900" dirty="0"/>
              <a:t> z </a:t>
            </a:r>
            <a:r>
              <a:rPr sz="2900" dirty="0" err="1"/>
              <a:t>hlediska</a:t>
            </a:r>
            <a:r>
              <a:rPr sz="2900" dirty="0"/>
              <a:t> SARS-CoV-2, ale </a:t>
            </a:r>
            <a:r>
              <a:rPr sz="2900" dirty="0" err="1"/>
              <a:t>také</a:t>
            </a:r>
            <a:r>
              <a:rPr sz="2900" dirty="0"/>
              <a:t> </a:t>
            </a:r>
            <a:r>
              <a:rPr lang="cs-CZ" sz="2900" dirty="0"/>
              <a:t>MDR</a:t>
            </a:r>
            <a:r>
              <a:rPr sz="2900" dirty="0"/>
              <a:t> </a:t>
            </a:r>
            <a:r>
              <a:rPr sz="2900" dirty="0" err="1"/>
              <a:t>bakterií</a:t>
            </a:r>
            <a:r>
              <a:rPr lang="cs-CZ" sz="2900" dirty="0"/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3600" spc="-1">
                <a:latin typeface="Calibri"/>
                <a:ea typeface="Calibri"/>
                <a:cs typeface="Calibri"/>
                <a:sym typeface="Calibri"/>
              </a:defRPr>
            </a:pPr>
            <a:r>
              <a:rPr lang="cs-CZ" sz="2900" dirty="0"/>
              <a:t>Je nutné omezit antibiotickou léčbu u pacientů s Covid-19.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3600" spc="-1">
                <a:latin typeface="Calibri"/>
                <a:ea typeface="Calibri"/>
                <a:cs typeface="Calibri"/>
                <a:sym typeface="Calibri"/>
              </a:defRPr>
            </a:pPr>
            <a:r>
              <a:rPr lang="cs-CZ" sz="2900" dirty="0"/>
              <a:t>V případě bakteriálních infekcí je nutné klást d</a:t>
            </a:r>
            <a:r>
              <a:rPr sz="2900" dirty="0" err="1"/>
              <a:t>ůraz</a:t>
            </a:r>
            <a:r>
              <a:rPr sz="2900" dirty="0"/>
              <a:t> </a:t>
            </a:r>
            <a:r>
              <a:rPr sz="2900" dirty="0" err="1"/>
              <a:t>na</a:t>
            </a:r>
            <a:r>
              <a:rPr sz="2900" dirty="0"/>
              <a:t> </a:t>
            </a:r>
            <a:r>
              <a:rPr sz="2900" dirty="0" err="1"/>
              <a:t>adekvátní</a:t>
            </a:r>
            <a:r>
              <a:rPr sz="2900" dirty="0"/>
              <a:t> </a:t>
            </a:r>
            <a:r>
              <a:rPr sz="2900" dirty="0" err="1"/>
              <a:t>antibiot</a:t>
            </a:r>
            <a:r>
              <a:rPr lang="cs-CZ" sz="2900" dirty="0" err="1"/>
              <a:t>erapii</a:t>
            </a:r>
            <a:r>
              <a:rPr lang="cs-CZ" sz="2900" dirty="0"/>
              <a:t> </a:t>
            </a:r>
            <a:r>
              <a:rPr sz="2900" dirty="0" err="1"/>
              <a:t>založen</a:t>
            </a:r>
            <a:r>
              <a:rPr lang="cs-CZ" sz="2900" dirty="0"/>
              <a:t>ou</a:t>
            </a:r>
            <a:r>
              <a:rPr sz="2900" dirty="0"/>
              <a:t> </a:t>
            </a:r>
            <a:r>
              <a:rPr sz="2900" dirty="0" err="1"/>
              <a:t>na</a:t>
            </a:r>
            <a:r>
              <a:rPr sz="2900" dirty="0"/>
              <a:t> </a:t>
            </a:r>
            <a:r>
              <a:rPr sz="2900" dirty="0" err="1"/>
              <a:t>výsledcích</a:t>
            </a:r>
            <a:r>
              <a:rPr sz="2900" dirty="0"/>
              <a:t> </a:t>
            </a:r>
            <a:r>
              <a:rPr sz="2900" dirty="0" err="1"/>
              <a:t>mikrobiologického</a:t>
            </a:r>
            <a:r>
              <a:rPr sz="2900" dirty="0"/>
              <a:t> </a:t>
            </a:r>
            <a:r>
              <a:rPr sz="2900" dirty="0" err="1"/>
              <a:t>vyšetření</a:t>
            </a:r>
            <a:r>
              <a:rPr sz="2900" dirty="0"/>
              <a:t>, </a:t>
            </a:r>
            <a:r>
              <a:rPr sz="2900" dirty="0" err="1"/>
              <a:t>včetně</a:t>
            </a:r>
            <a:r>
              <a:rPr sz="2900" dirty="0"/>
              <a:t> </a:t>
            </a:r>
            <a:r>
              <a:rPr sz="2900" dirty="0" err="1"/>
              <a:t>opakovaného</a:t>
            </a:r>
            <a:r>
              <a:rPr sz="2900" dirty="0"/>
              <a:t> </a:t>
            </a:r>
            <a:r>
              <a:rPr sz="2900" dirty="0" err="1"/>
              <a:t>hodnocení</a:t>
            </a:r>
            <a:r>
              <a:rPr sz="2900" dirty="0"/>
              <a:t> </a:t>
            </a:r>
            <a:r>
              <a:rPr sz="2900" dirty="0" err="1"/>
              <a:t>klinického</a:t>
            </a:r>
            <a:r>
              <a:rPr sz="2900" dirty="0"/>
              <a:t> </a:t>
            </a:r>
            <a:r>
              <a:rPr sz="2900" dirty="0" err="1"/>
              <a:t>stavu</a:t>
            </a:r>
            <a:r>
              <a:rPr sz="2900" dirty="0"/>
              <a:t> a </a:t>
            </a:r>
            <a:r>
              <a:rPr sz="2900" dirty="0" err="1"/>
              <a:t>spolupráce</a:t>
            </a:r>
            <a:r>
              <a:rPr sz="2900" dirty="0"/>
              <a:t> </a:t>
            </a:r>
            <a:r>
              <a:rPr sz="2900" dirty="0" err="1"/>
              <a:t>mezi</a:t>
            </a:r>
            <a:r>
              <a:rPr sz="2900" dirty="0"/>
              <a:t> </a:t>
            </a:r>
            <a:r>
              <a:rPr sz="2900" dirty="0" err="1"/>
              <a:t>ošetřujícím</a:t>
            </a:r>
            <a:r>
              <a:rPr sz="2900" dirty="0"/>
              <a:t> </a:t>
            </a:r>
            <a:r>
              <a:rPr sz="2900" dirty="0" err="1"/>
              <a:t>lékařem</a:t>
            </a:r>
            <a:r>
              <a:rPr sz="2900" dirty="0"/>
              <a:t> a </a:t>
            </a:r>
            <a:r>
              <a:rPr sz="2900" dirty="0" err="1"/>
              <a:t>klinickým</a:t>
            </a:r>
            <a:r>
              <a:rPr sz="2900" dirty="0"/>
              <a:t> </a:t>
            </a:r>
            <a:r>
              <a:rPr sz="2900" dirty="0" err="1"/>
              <a:t>mikrobiologem</a:t>
            </a:r>
            <a:r>
              <a:rPr sz="2900" dirty="0"/>
              <a:t>.</a:t>
            </a:r>
            <a:endParaRPr lang="cs-CZ" sz="2900" dirty="0"/>
          </a:p>
        </p:txBody>
      </p:sp>
      <p:pic>
        <p:nvPicPr>
          <p:cNvPr id="2598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22080" y="503040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9" name="Obrázek 8" descr="Obrázek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Picture 4">
            <a:extLst>
              <a:ext uri="{FF2B5EF4-FFF2-40B4-BE49-F238E27FC236}">
                <a16:creationId xmlns:a16="http://schemas.microsoft.com/office/drawing/2014/main" id="{6C1A7427-8D4E-47AF-9C4A-267BCD667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10800000">
            <a:off x="3194695" y="321789"/>
            <a:ext cx="2431120" cy="1367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ázek 8" descr="Obrázek 3">
            <a:extLst>
              <a:ext uri="{FF2B5EF4-FFF2-40B4-BE49-F238E27FC236}">
                <a16:creationId xmlns:a16="http://schemas.microsoft.com/office/drawing/2014/main" id="{CB7F5EBF-ACAB-4513-9A32-A98275A7E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157932" y="5103638"/>
            <a:ext cx="2811177" cy="1581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B92A3DD-3970-4BA2-AABF-D2F2C83EC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2" y="536896"/>
            <a:ext cx="11425078" cy="6321104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67D56D8-B642-42CB-AFAF-09E2F33A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63" y="112382"/>
            <a:ext cx="11425078" cy="567126"/>
          </a:xfrm>
        </p:spPr>
        <p:txBody>
          <a:bodyPr>
            <a:normAutofit/>
          </a:bodyPr>
          <a:lstStyle/>
          <a:p>
            <a:r>
              <a:rPr lang="cs-CZ" sz="2400" b="1" dirty="0"/>
              <a:t>Doporučený postup u pacientů s Covid-19 hospitalizovaných ve FNOL</a:t>
            </a:r>
          </a:p>
        </p:txBody>
      </p:sp>
      <p:pic>
        <p:nvPicPr>
          <p:cNvPr id="5" name="Picture 3" descr="Picture 3">
            <a:extLst>
              <a:ext uri="{FF2B5EF4-FFF2-40B4-BE49-F238E27FC236}">
                <a16:creationId xmlns:a16="http://schemas.microsoft.com/office/drawing/2014/main" id="{D9DC5FF2-C7D0-4C90-911E-FF606C40E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833176" y="154328"/>
            <a:ext cx="1167361" cy="3050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8797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67D56D8-B642-42CB-AFAF-09E2F33A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63" y="112382"/>
            <a:ext cx="11425078" cy="567126"/>
          </a:xfrm>
        </p:spPr>
        <p:txBody>
          <a:bodyPr>
            <a:normAutofit/>
          </a:bodyPr>
          <a:lstStyle/>
          <a:p>
            <a:r>
              <a:rPr lang="cs-CZ" sz="2400" b="1" dirty="0"/>
              <a:t>Doporučený postup u pacientů s Covid-19 hospitalizovaných ve FNOL</a:t>
            </a:r>
          </a:p>
        </p:txBody>
      </p:sp>
      <p:pic>
        <p:nvPicPr>
          <p:cNvPr id="5" name="Picture 3" descr="Picture 3">
            <a:extLst>
              <a:ext uri="{FF2B5EF4-FFF2-40B4-BE49-F238E27FC236}">
                <a16:creationId xmlns:a16="http://schemas.microsoft.com/office/drawing/2014/main" id="{D9DC5FF2-C7D0-4C90-911E-FF606C40E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833176" y="154328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8C84DC5-AD9C-46CF-8D1B-AB108C418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4" y="620784"/>
            <a:ext cx="11827471" cy="62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96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5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96AEDA5-D019-457E-AA39-28F7F2BCE03A}"/>
              </a:ext>
            </a:extLst>
          </p:cNvPr>
          <p:cNvSpPr txBox="1"/>
          <p:nvPr/>
        </p:nvSpPr>
        <p:spPr>
          <a:xfrm>
            <a:off x="4926382" y="5029200"/>
            <a:ext cx="68532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Děkuji za pozornost a věřím, že společně vše zvládneme…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F61D1-4B1C-44DF-963F-266F4C59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854" y="155845"/>
            <a:ext cx="8797745" cy="1542069"/>
          </a:xfrm>
        </p:spPr>
        <p:txBody>
          <a:bodyPr>
            <a:noAutofit/>
          </a:bodyPr>
          <a:lstStyle/>
          <a:p>
            <a:r>
              <a:rPr lang="cs-CZ" sz="3200" b="1" dirty="0"/>
              <a:t>V souvislosti s pandemií Covid-19 se však otevírá další důležitá otázka, a to její dopad na AMR (antimikrobiální rezistenci).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A2746B-BEAE-4B8E-93C7-C288D231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832" y="1780933"/>
            <a:ext cx="10437545" cy="4930905"/>
          </a:xfrm>
        </p:spPr>
        <p:txBody>
          <a:bodyPr>
            <a:noAutofit/>
          </a:bodyPr>
          <a:lstStyle/>
          <a:p>
            <a:r>
              <a:rPr lang="cs-CZ" sz="2800" dirty="0"/>
              <a:t>Hospitalizovaným pacientům byla často podávána antibiotika bez ohledu na závažnost onemocnění, resp. velká část antibiotik byla použita u pacientů s mírným až středně těžkým průběhem Covid-19 bez potvrzení bakteriální infekce.</a:t>
            </a:r>
          </a:p>
          <a:p>
            <a:pPr marL="0" indent="0">
              <a:buNone/>
            </a:pPr>
            <a:endParaRPr lang="cs-CZ" sz="700" dirty="0"/>
          </a:p>
          <a:p>
            <a:r>
              <a:rPr lang="cs-CZ" sz="2800" dirty="0"/>
              <a:t>Svou roli sehrály předchozí zkušenosti s virovou respirační infekcí.</a:t>
            </a:r>
          </a:p>
          <a:p>
            <a:pPr marL="457200" lvl="1" indent="0">
              <a:buNone/>
            </a:pPr>
            <a:r>
              <a:rPr lang="cs-CZ" sz="2800" i="1" dirty="0"/>
              <a:t>30 % kriticky nemocných pacientů v době pandemie chřipky A (H1N1) v roce 2009 mělo bakteriální </a:t>
            </a:r>
            <a:r>
              <a:rPr lang="cs-CZ" sz="2800" i="1" dirty="0" err="1"/>
              <a:t>koinfekci</a:t>
            </a:r>
            <a:r>
              <a:rPr lang="cs-CZ" sz="2800" i="1" dirty="0"/>
              <a:t> a v období 2013–2014 to bylo přibližně 23 % pacientů</a:t>
            </a:r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1D8F0263-B6B6-4B60-A512-089FEC50C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459559" y="1201386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12" descr="Obrázek 12">
            <a:extLst>
              <a:ext uri="{FF2B5EF4-FFF2-40B4-BE49-F238E27FC236}">
                <a16:creationId xmlns:a16="http://schemas.microsoft.com/office/drawing/2014/main" id="{8E9F032C-43AE-4AA9-87AE-780CCEA78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525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A2746B-BEAE-4B8E-93C7-C288D231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854" y="2109508"/>
            <a:ext cx="10437545" cy="41314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700" dirty="0"/>
          </a:p>
          <a:p>
            <a:r>
              <a:rPr lang="cs-CZ" sz="3200" dirty="0"/>
              <a:t>Odlišení bakteriální infekce od závažné zánětlivé reakce vyvolané infekcí Covid-19 je klinicky obtížné a zahájení empirické antibiotické léčby lze částečně pochopit.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3200" dirty="0"/>
              <a:t>Obavy nebo neznámé související s pandemií Covid-19 mohly ovlivnit chování lékařů, včetně používání antibiotik.</a:t>
            </a:r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1D8F0263-B6B6-4B60-A512-089FEC50C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459559" y="1201386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12" descr="Obrázek 12">
            <a:extLst>
              <a:ext uri="{FF2B5EF4-FFF2-40B4-BE49-F238E27FC236}">
                <a16:creationId xmlns:a16="http://schemas.microsoft.com/office/drawing/2014/main" id="{8E9F032C-43AE-4AA9-87AE-780CCEA78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8AA9185-0EB3-4F3D-9409-D7D490D2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854" y="155845"/>
            <a:ext cx="8797745" cy="1542069"/>
          </a:xfrm>
        </p:spPr>
        <p:txBody>
          <a:bodyPr>
            <a:noAutofit/>
          </a:bodyPr>
          <a:lstStyle/>
          <a:p>
            <a:r>
              <a:rPr lang="cs-CZ" sz="3200" b="1" dirty="0"/>
              <a:t>V souvislosti s pandemií Covid-19 se však otevírá další důležitá otázka, a to její dopad na AMR (antimikrobiální rezistenci).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69E637D-BC60-4BB8-87B8-0A9984F81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02" y="2503966"/>
            <a:ext cx="3783676" cy="2229549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053F5A03-9E3A-4CC6-995C-9B21156C14F1}"/>
              </a:ext>
            </a:extLst>
          </p:cNvPr>
          <p:cNvSpPr/>
          <p:nvPr/>
        </p:nvSpPr>
        <p:spPr>
          <a:xfrm>
            <a:off x="5150886" y="3312542"/>
            <a:ext cx="2060135" cy="612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E870250-AD0F-421A-AE97-C21D40074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316" y="1524436"/>
            <a:ext cx="4045335" cy="50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335FB8-DD88-47F4-AF8A-A9AE0A2D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519" y="100669"/>
            <a:ext cx="10494628" cy="5692884"/>
          </a:xfrm>
        </p:spPr>
        <p:txBody>
          <a:bodyPr>
            <a:noAutofit/>
          </a:bodyPr>
          <a:lstStyle/>
          <a:p>
            <a:r>
              <a:rPr lang="cs-CZ" sz="2500" dirty="0"/>
              <a:t>Studie </a:t>
            </a:r>
            <a:r>
              <a:rPr lang="cs-CZ" sz="2500" dirty="0" err="1"/>
              <a:t>Yanga</a:t>
            </a:r>
            <a:r>
              <a:rPr lang="cs-CZ" sz="2500" dirty="0"/>
              <a:t> et al. u kriticky nemocných pacientů s Covid-19 uvádí, že sekundární bakteriální infekce byla prokázána u 14 % pacientů, přičemž antibiotická léčba byla nasazena u 94 %.</a:t>
            </a:r>
          </a:p>
          <a:p>
            <a:r>
              <a:rPr lang="cs-CZ" sz="2500" dirty="0" err="1"/>
              <a:t>Nori</a:t>
            </a:r>
            <a:r>
              <a:rPr lang="cs-CZ" sz="2500" dirty="0"/>
              <a:t> et al. v retrospektivní studii uvádějí nesoulad mezi antibiotickou léčbou u 71 % pacientů a výskytem bakteriální infekce pouze u 4 %.</a:t>
            </a:r>
          </a:p>
          <a:p>
            <a:r>
              <a:rPr lang="cs-CZ" sz="2500" dirty="0"/>
              <a:t>Systematické </a:t>
            </a:r>
            <a:r>
              <a:rPr lang="cs-CZ" sz="2500" dirty="0" err="1"/>
              <a:t>review</a:t>
            </a:r>
            <a:r>
              <a:rPr lang="cs-CZ" sz="2500" dirty="0"/>
              <a:t> a </a:t>
            </a:r>
            <a:r>
              <a:rPr lang="cs-CZ" sz="2500" dirty="0" err="1"/>
              <a:t>metaanalýza</a:t>
            </a:r>
            <a:r>
              <a:rPr lang="cs-CZ" sz="2500" dirty="0"/>
              <a:t> 31 studií ukázala, že pouze 7 % pacientů hospitalizovaných s Covid-19 mělo současně probíhající bakteriální infekci, naproti tomu však více jak 90 % pacientů bylo léčeno antibiotiky.</a:t>
            </a:r>
          </a:p>
          <a:p>
            <a:r>
              <a:rPr lang="cs-CZ" sz="2500" dirty="0"/>
              <a:t>Práce </a:t>
            </a:r>
            <a:r>
              <a:rPr lang="cs-CZ" sz="2500" dirty="0" err="1"/>
              <a:t>Vaughna</a:t>
            </a:r>
            <a:r>
              <a:rPr lang="cs-CZ" sz="2500" dirty="0"/>
              <a:t> et al. na souboru 1705 pacientů uvádí, že 57 % pacientů dostalo při hospitalizaci antibiotika, ale jen u 59 (3 %) byla prokázána bakteriální komunitní pneumonie, resp. </a:t>
            </a:r>
            <a:r>
              <a:rPr lang="cs-CZ" sz="2500" dirty="0" err="1"/>
              <a:t>koinfekce</a:t>
            </a:r>
            <a:r>
              <a:rPr lang="cs-CZ" sz="2500" dirty="0"/>
              <a:t>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258776-0EC6-4818-B875-C545EAD201E6}"/>
              </a:ext>
            </a:extLst>
          </p:cNvPr>
          <p:cNvSpPr txBox="1"/>
          <p:nvPr/>
        </p:nvSpPr>
        <p:spPr>
          <a:xfrm>
            <a:off x="1585519" y="5902610"/>
            <a:ext cx="1040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1200" dirty="0" err="1"/>
              <a:t>Yang</a:t>
            </a:r>
            <a:r>
              <a:rPr lang="cs-CZ" sz="1200" dirty="0"/>
              <a:t> X, Yu Y, </a:t>
            </a:r>
            <a:r>
              <a:rPr lang="cs-CZ" sz="1200" dirty="0" err="1"/>
              <a:t>Xu</a:t>
            </a:r>
            <a:r>
              <a:rPr lang="cs-CZ" sz="1200" dirty="0"/>
              <a:t> J, et al. Lancet Respir Med. 2020; 8:475-481.</a:t>
            </a:r>
          </a:p>
          <a:p>
            <a:pPr lvl="0" algn="ctr"/>
            <a:r>
              <a:rPr lang="cs-CZ" sz="1200" dirty="0" err="1"/>
              <a:t>Nori</a:t>
            </a:r>
            <a:r>
              <a:rPr lang="cs-CZ" sz="1200" dirty="0"/>
              <a:t> P, </a:t>
            </a:r>
            <a:r>
              <a:rPr lang="cs-CZ" sz="1200" dirty="0" err="1"/>
              <a:t>Cowman</a:t>
            </a:r>
            <a:r>
              <a:rPr lang="cs-CZ" sz="1200" dirty="0"/>
              <a:t> K, </a:t>
            </a:r>
            <a:r>
              <a:rPr lang="cs-CZ" sz="1200" dirty="0" err="1"/>
              <a:t>Chen</a:t>
            </a:r>
            <a:r>
              <a:rPr lang="cs-CZ" sz="1200" dirty="0"/>
              <a:t> V, et al. </a:t>
            </a:r>
            <a:r>
              <a:rPr lang="cs-CZ" sz="1200" dirty="0" err="1"/>
              <a:t>Infect</a:t>
            </a:r>
            <a:r>
              <a:rPr lang="cs-CZ" sz="1200" dirty="0"/>
              <a:t> </a:t>
            </a:r>
            <a:r>
              <a:rPr lang="cs-CZ" sz="1200" dirty="0" err="1"/>
              <a:t>Control</a:t>
            </a:r>
            <a:r>
              <a:rPr lang="cs-CZ" sz="1200" dirty="0"/>
              <a:t> </a:t>
            </a:r>
            <a:r>
              <a:rPr lang="cs-CZ" sz="1200" dirty="0" err="1"/>
              <a:t>Hosp</a:t>
            </a:r>
            <a:r>
              <a:rPr lang="cs-CZ" sz="1200" dirty="0"/>
              <a:t> </a:t>
            </a:r>
            <a:r>
              <a:rPr lang="cs-CZ" sz="1200" dirty="0" err="1"/>
              <a:t>Epidemiol</a:t>
            </a:r>
            <a:r>
              <a:rPr lang="cs-CZ" sz="1200" dirty="0"/>
              <a:t>. 2020; 1-5.</a:t>
            </a:r>
          </a:p>
          <a:p>
            <a:pPr lvl="0" algn="ctr"/>
            <a:r>
              <a:rPr lang="cs-CZ" sz="1200" dirty="0" err="1"/>
              <a:t>Lansbury</a:t>
            </a:r>
            <a:r>
              <a:rPr lang="cs-CZ" sz="1200" dirty="0"/>
              <a:t> L, Lim B, </a:t>
            </a:r>
            <a:r>
              <a:rPr lang="cs-CZ" sz="1200" dirty="0" err="1"/>
              <a:t>Baskaran</a:t>
            </a:r>
            <a:r>
              <a:rPr lang="cs-CZ" sz="1200" dirty="0"/>
              <a:t> V, Lim WS. J </a:t>
            </a:r>
            <a:r>
              <a:rPr lang="cs-CZ" sz="1200" dirty="0" err="1"/>
              <a:t>Infect</a:t>
            </a:r>
            <a:r>
              <a:rPr lang="cs-CZ" sz="1200" dirty="0"/>
              <a:t>. 2020; 81:266-275.</a:t>
            </a:r>
          </a:p>
          <a:p>
            <a:pPr lvl="0" algn="ctr"/>
            <a:r>
              <a:rPr lang="cs-CZ" sz="1200" dirty="0" err="1"/>
              <a:t>Vaughn</a:t>
            </a:r>
            <a:r>
              <a:rPr lang="cs-CZ" sz="1200" dirty="0"/>
              <a:t> VM, </a:t>
            </a:r>
            <a:r>
              <a:rPr lang="cs-CZ" sz="1200" dirty="0" err="1"/>
              <a:t>Gandhi</a:t>
            </a:r>
            <a:r>
              <a:rPr lang="cs-CZ" sz="1200" dirty="0"/>
              <a:t> T, </a:t>
            </a:r>
            <a:r>
              <a:rPr lang="cs-CZ" sz="1200" dirty="0" err="1"/>
              <a:t>Petty</a:t>
            </a:r>
            <a:r>
              <a:rPr lang="cs-CZ" sz="1200" dirty="0"/>
              <a:t> LA, et al. </a:t>
            </a:r>
            <a:r>
              <a:rPr lang="cs-CZ" sz="1200" dirty="0" err="1"/>
              <a:t>Clin</a:t>
            </a:r>
            <a:r>
              <a:rPr lang="cs-CZ" sz="1200" dirty="0"/>
              <a:t> </a:t>
            </a:r>
            <a:r>
              <a:rPr lang="cs-CZ" sz="1200" dirty="0" err="1"/>
              <a:t>Infect</a:t>
            </a:r>
            <a:r>
              <a:rPr lang="cs-CZ" sz="1200" dirty="0"/>
              <a:t> Dis. 2021; 18:72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026D71-8360-44EC-9834-E59D2525B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13" y="594805"/>
            <a:ext cx="6149722" cy="46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F98BE1-A631-4308-AF0A-70ADA989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236" y="926880"/>
            <a:ext cx="10390013" cy="5619656"/>
          </a:xfrm>
        </p:spPr>
        <p:txBody>
          <a:bodyPr>
            <a:normAutofit/>
          </a:bodyPr>
          <a:lstStyle/>
          <a:p>
            <a:r>
              <a:rPr lang="cs-CZ" sz="3200" dirty="0"/>
              <a:t>He et al. dokumentují, že mortalita u Covid-pozitivních pacientů se sekundárními infekcemi byla 15 % oproti 7 % u pacientů bez sekundárních infekcí.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3200" dirty="0"/>
              <a:t>Wang et al. poznamenali, že u pacientů, kteří nepřežili, bylo podstatně více bakteriálních infekcí než u přeživších.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3200" dirty="0" err="1"/>
              <a:t>Zhou</a:t>
            </a:r>
            <a:r>
              <a:rPr lang="cs-CZ" sz="3200" dirty="0"/>
              <a:t> et al. uvedli, že 50 % úmrtí lze přičíst sekundárním infekcím.</a:t>
            </a:r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69921C69-F0D7-4AAC-87C1-9042EDEBC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22080" y="503040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7" descr="Obrázek 7">
            <a:extLst>
              <a:ext uri="{FF2B5EF4-FFF2-40B4-BE49-F238E27FC236}">
                <a16:creationId xmlns:a16="http://schemas.microsoft.com/office/drawing/2014/main" id="{1A58ACBB-620C-488B-800D-25BAF7C02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CA65F1B-716C-4C8D-BFEB-DBD7EB5DDE57}"/>
              </a:ext>
            </a:extLst>
          </p:cNvPr>
          <p:cNvSpPr txBox="1"/>
          <p:nvPr/>
        </p:nvSpPr>
        <p:spPr>
          <a:xfrm>
            <a:off x="6203347" y="6211669"/>
            <a:ext cx="5559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/>
              <a:t>He Y, </a:t>
            </a:r>
            <a:r>
              <a:rPr lang="cs-CZ" sz="1200" dirty="0" err="1"/>
              <a:t>Li</a:t>
            </a:r>
            <a:r>
              <a:rPr lang="cs-CZ" sz="1200" dirty="0"/>
              <a:t> W, Wang Z, et al. </a:t>
            </a:r>
            <a:r>
              <a:rPr lang="cs-CZ" sz="1200" dirty="0" err="1"/>
              <a:t>Infect</a:t>
            </a:r>
            <a:r>
              <a:rPr lang="cs-CZ" sz="1200" dirty="0"/>
              <a:t> </a:t>
            </a:r>
            <a:r>
              <a:rPr lang="cs-CZ" sz="1200" dirty="0" err="1"/>
              <a:t>Control</a:t>
            </a:r>
            <a:r>
              <a:rPr lang="cs-CZ" sz="1200" dirty="0"/>
              <a:t> </a:t>
            </a:r>
            <a:r>
              <a:rPr lang="cs-CZ" sz="1200" dirty="0" err="1"/>
              <a:t>Hosp</a:t>
            </a:r>
            <a:r>
              <a:rPr lang="cs-CZ" sz="1200" dirty="0"/>
              <a:t> </a:t>
            </a:r>
            <a:r>
              <a:rPr lang="cs-CZ" sz="1200" dirty="0" err="1"/>
              <a:t>Epidemiol</a:t>
            </a:r>
            <a:r>
              <a:rPr lang="cs-CZ" sz="1200" dirty="0"/>
              <a:t> 2020; 41:982-983.</a:t>
            </a:r>
          </a:p>
          <a:p>
            <a:pPr algn="ctr"/>
            <a:r>
              <a:rPr lang="cs-CZ" sz="1200" dirty="0"/>
              <a:t>Wang D, </a:t>
            </a:r>
            <a:r>
              <a:rPr lang="cs-CZ" sz="1200" dirty="0" err="1"/>
              <a:t>Yin</a:t>
            </a:r>
            <a:r>
              <a:rPr lang="cs-CZ" sz="1200" dirty="0"/>
              <a:t> Y, </a:t>
            </a:r>
            <a:r>
              <a:rPr lang="cs-CZ" sz="1200" dirty="0" err="1"/>
              <a:t>Hu</a:t>
            </a:r>
            <a:r>
              <a:rPr lang="cs-CZ" sz="1200" dirty="0"/>
              <a:t> C, et al. </a:t>
            </a:r>
            <a:r>
              <a:rPr lang="cs-CZ" sz="1200" dirty="0" err="1"/>
              <a:t>Crit</a:t>
            </a:r>
            <a:r>
              <a:rPr lang="cs-CZ" sz="1200" dirty="0"/>
              <a:t> Care 2020; 24:188.</a:t>
            </a:r>
          </a:p>
          <a:p>
            <a:pPr algn="ctr"/>
            <a:r>
              <a:rPr lang="cs-CZ" sz="1200" dirty="0" err="1"/>
              <a:t>Zhou</a:t>
            </a:r>
            <a:r>
              <a:rPr lang="cs-CZ" sz="1200" dirty="0"/>
              <a:t> F, Yu T, </a:t>
            </a:r>
            <a:r>
              <a:rPr lang="cs-CZ" sz="1200" dirty="0" err="1"/>
              <a:t>Du</a:t>
            </a:r>
            <a:r>
              <a:rPr lang="cs-CZ" sz="1200" dirty="0"/>
              <a:t> R, et al. Lancet 2020; 395:1054-1062.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A629F1-0EC2-4DF3-8A52-0C8C2753A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682" y="97654"/>
            <a:ext cx="4269174" cy="62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4C99D-33CF-44AE-9FB1-9419E9FB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27" y="249388"/>
            <a:ext cx="7186693" cy="1480522"/>
          </a:xfrm>
        </p:spPr>
        <p:txBody>
          <a:bodyPr>
            <a:noAutofit/>
          </a:bodyPr>
          <a:lstStyle/>
          <a:p>
            <a:r>
              <a:rPr lang="cs-CZ" sz="2800" b="1" dirty="0"/>
              <a:t>Dopad Covid-19 na AMR je v současné době intenzivně, a to zcela oprávněně, studován.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981604-C103-4ACB-BAD8-3F5B8B90A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762" y="1667141"/>
            <a:ext cx="10638113" cy="5009884"/>
          </a:xfrm>
        </p:spPr>
        <p:txBody>
          <a:bodyPr>
            <a:noAutofit/>
          </a:bodyPr>
          <a:lstStyle/>
          <a:p>
            <a:r>
              <a:rPr lang="cs-CZ" sz="2400" dirty="0"/>
              <a:t>Většina studií uvádí masivní empirické použití ATB</a:t>
            </a:r>
          </a:p>
          <a:p>
            <a:pPr marL="0" indent="0">
              <a:buNone/>
            </a:pPr>
            <a:r>
              <a:rPr lang="cs-CZ" sz="2400" dirty="0"/>
              <a:t>	u hospitalizovaných pacientů s Covid-19, které je v kontrastu s 	relativně nízkou frekvencí souběžné bakteriální </a:t>
            </a:r>
            <a:r>
              <a:rPr lang="cs-CZ" sz="2400" dirty="0" err="1"/>
              <a:t>koinfekce</a:t>
            </a:r>
            <a:r>
              <a:rPr lang="cs-CZ" sz="2400" dirty="0"/>
              <a:t> a 	sekundárních bakteriálních infekcí.</a:t>
            </a:r>
          </a:p>
          <a:p>
            <a:pPr marL="0" indent="0">
              <a:buNone/>
            </a:pPr>
            <a:endParaRPr lang="cs-CZ" sz="700" dirty="0"/>
          </a:p>
          <a:p>
            <a:r>
              <a:rPr lang="cs-CZ" sz="2400" dirty="0"/>
              <a:t>Pandemie Covid-19 může zvýšit hrozbu AMR v důsledku nadměrného používání ATB, zvýšené expozice velkého množství pacientů nemocničnímu prostředí (často prostorově a režimově reorganizovanému) a invazivními postupy pro zajištění dostatečné </a:t>
            </a:r>
            <a:r>
              <a:rPr lang="cs-CZ" sz="2400" dirty="0" err="1"/>
              <a:t>oxygenace</a:t>
            </a:r>
            <a:r>
              <a:rPr lang="cs-CZ" sz="2400" dirty="0"/>
              <a:t> osob se závažným/kritickým stupněm infekce Covid-19.</a:t>
            </a:r>
          </a:p>
          <a:p>
            <a:pPr marL="0" indent="0">
              <a:buNone/>
            </a:pPr>
            <a:endParaRPr lang="cs-CZ" sz="700" dirty="0"/>
          </a:p>
          <a:p>
            <a:r>
              <a:rPr lang="cs-CZ" sz="2400" dirty="0"/>
              <a:t>Masivní používání antibiotik rovněž zvyšuje riziko rozvoje infekce vyvolané </a:t>
            </a:r>
            <a:r>
              <a:rPr lang="cs-CZ" sz="2400" i="1" dirty="0" err="1"/>
              <a:t>Clostridioides</a:t>
            </a:r>
            <a:r>
              <a:rPr lang="cs-CZ" sz="2400" i="1" dirty="0"/>
              <a:t> </a:t>
            </a:r>
            <a:r>
              <a:rPr lang="cs-CZ" sz="2400" i="1" dirty="0" err="1"/>
              <a:t>difficile</a:t>
            </a:r>
            <a:r>
              <a:rPr lang="cs-CZ" sz="2400" i="1" dirty="0"/>
              <a:t> </a:t>
            </a:r>
            <a:r>
              <a:rPr lang="cs-CZ" sz="2400" dirty="0"/>
              <a:t>(CDI).</a:t>
            </a:r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6A88C219-35C6-4C5C-AAD5-7FD568E4A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56239" y="245865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12" descr="Obrázek 12">
            <a:extLst>
              <a:ext uri="{FF2B5EF4-FFF2-40B4-BE49-F238E27FC236}">
                <a16:creationId xmlns:a16="http://schemas.microsoft.com/office/drawing/2014/main" id="{E09AF2DF-1516-4F80-A341-CFC217AAE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78450" y="198360"/>
            <a:ext cx="1439281" cy="542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rázek 6" descr="Obrázek 3">
            <a:extLst>
              <a:ext uri="{FF2B5EF4-FFF2-40B4-BE49-F238E27FC236}">
                <a16:creationId xmlns:a16="http://schemas.microsoft.com/office/drawing/2014/main" id="{21701612-0E34-459C-AF96-2447D1836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328778" y="854938"/>
            <a:ext cx="2210131" cy="12437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1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2" name="Obrázek 7" descr="Obrázek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1920" y="0"/>
            <a:ext cx="4114561" cy="3752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3" name="Obrázek 12" descr="Obrázek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02960" y="76320"/>
            <a:ext cx="6892321" cy="4205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4" name="Obrázek 14" descr="Obrázek 1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2094240"/>
            <a:ext cx="8934960" cy="478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5" name="Obrázek 16" descr="Obrázek 1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367244" y="2138400"/>
            <a:ext cx="5671876" cy="4693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CustomShape 1"/>
          <p:cNvSpPr txBox="1"/>
          <p:nvPr/>
        </p:nvSpPr>
        <p:spPr>
          <a:xfrm>
            <a:off x="731519" y="216085"/>
            <a:ext cx="8107440" cy="106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999" tIns="29999" rIns="29999" bIns="29999" anchor="ctr">
            <a:normAutofit/>
          </a:bodyPr>
          <a:lstStyle>
            <a:lvl1pPr>
              <a:lnSpc>
                <a:spcPct val="90000"/>
              </a:lnSpc>
              <a:defRPr sz="5400" spc="-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cs-CZ" sz="2800" b="1" dirty="0">
                <a:latin typeface="+mn-lt"/>
              </a:rPr>
              <a:t>Faktory přispívající k nárůstu, ale i poklesu bakteriální rezistence. </a:t>
            </a:r>
          </a:p>
        </p:txBody>
      </p:sp>
      <p:grpSp>
        <p:nvGrpSpPr>
          <p:cNvPr id="2282" name="CustomShape 2"/>
          <p:cNvGrpSpPr/>
          <p:nvPr/>
        </p:nvGrpSpPr>
        <p:grpSpPr>
          <a:xfrm>
            <a:off x="6113039" y="1600320"/>
            <a:ext cx="2681522" cy="2315761"/>
            <a:chOff x="-1" y="0"/>
            <a:chExt cx="4022282" cy="3473640"/>
          </a:xfrm>
        </p:grpSpPr>
        <p:sp>
          <p:nvSpPr>
            <p:cNvPr id="2280" name="Obdélník"/>
            <p:cNvSpPr/>
            <p:nvPr/>
          </p:nvSpPr>
          <p:spPr>
            <a:xfrm>
              <a:off x="-1" y="0"/>
              <a:ext cx="4022282" cy="347364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600"/>
                </a:spcBef>
                <a:defRPr sz="2700" spc="-1"/>
              </a:pPr>
              <a:endParaRPr/>
            </a:p>
          </p:txBody>
        </p:sp>
        <p:sp>
          <p:nvSpPr>
            <p:cNvPr id="2281" name="Zvýšení počtu pacientů v závažném klinickém stavu s alterovaným imunitním systémem"/>
            <p:cNvSpPr txBox="1"/>
            <p:nvPr/>
          </p:nvSpPr>
          <p:spPr>
            <a:xfrm>
              <a:off x="91439" y="813493"/>
              <a:ext cx="3839402" cy="1846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>
              <a:lvl1pPr algn="ctr">
                <a:spcBef>
                  <a:spcPts val="900"/>
                </a:spcBef>
                <a:defRPr sz="2700" spc="-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Zvýšení počtu pacientů v závažném klinickém stavu s alterovaným imunitním systémem</a:t>
              </a:r>
            </a:p>
          </p:txBody>
        </p:sp>
      </p:grpSp>
      <p:grpSp>
        <p:nvGrpSpPr>
          <p:cNvPr id="2285" name="CustomShape 3"/>
          <p:cNvGrpSpPr/>
          <p:nvPr/>
        </p:nvGrpSpPr>
        <p:grpSpPr>
          <a:xfrm>
            <a:off x="733919" y="1599600"/>
            <a:ext cx="2681523" cy="2315761"/>
            <a:chOff x="-1" y="0"/>
            <a:chExt cx="4022282" cy="3473640"/>
          </a:xfrm>
        </p:grpSpPr>
        <p:sp>
          <p:nvSpPr>
            <p:cNvPr id="2283" name="Obdélník"/>
            <p:cNvSpPr/>
            <p:nvPr/>
          </p:nvSpPr>
          <p:spPr>
            <a:xfrm>
              <a:off x="-1" y="0"/>
              <a:ext cx="4022282" cy="347364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600"/>
                </a:spcBef>
                <a:defRPr sz="2700" spc="-1"/>
              </a:pPr>
              <a:endParaRPr/>
            </a:p>
          </p:txBody>
        </p:sp>
        <p:sp>
          <p:nvSpPr>
            <p:cNvPr id="2284" name="Přeplnění zdravotnických zařízení"/>
            <p:cNvSpPr txBox="1"/>
            <p:nvPr/>
          </p:nvSpPr>
          <p:spPr>
            <a:xfrm>
              <a:off x="91439" y="1228991"/>
              <a:ext cx="3839402" cy="101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>
              <a:lvl1pPr algn="ctr">
                <a:spcBef>
                  <a:spcPts val="900"/>
                </a:spcBef>
                <a:defRPr sz="2700" spc="-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/>
                <a:t>Přeplnění</a:t>
              </a:r>
              <a:r>
                <a:rPr sz="1800" dirty="0"/>
                <a:t> </a:t>
              </a:r>
              <a:r>
                <a:rPr sz="1800" dirty="0" err="1"/>
                <a:t>zdravotnických</a:t>
              </a:r>
              <a:r>
                <a:rPr sz="1800" dirty="0"/>
                <a:t> </a:t>
              </a:r>
              <a:r>
                <a:rPr sz="1800" dirty="0" err="1"/>
                <a:t>zařízení</a:t>
              </a:r>
              <a:endParaRPr sz="1800" dirty="0"/>
            </a:p>
          </p:txBody>
        </p:sp>
      </p:grpSp>
      <p:grpSp>
        <p:nvGrpSpPr>
          <p:cNvPr id="2288" name="CustomShape 4"/>
          <p:cNvGrpSpPr/>
          <p:nvPr/>
        </p:nvGrpSpPr>
        <p:grpSpPr>
          <a:xfrm>
            <a:off x="3413760" y="3916560"/>
            <a:ext cx="2681522" cy="2315761"/>
            <a:chOff x="-1" y="0"/>
            <a:chExt cx="4022282" cy="3473640"/>
          </a:xfrm>
        </p:grpSpPr>
        <p:sp>
          <p:nvSpPr>
            <p:cNvPr id="2286" name="Obdélník"/>
            <p:cNvSpPr/>
            <p:nvPr/>
          </p:nvSpPr>
          <p:spPr>
            <a:xfrm>
              <a:off x="-1" y="0"/>
              <a:ext cx="4022282" cy="347364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600"/>
                </a:spcBef>
                <a:defRPr sz="2700" spc="-1"/>
              </a:pPr>
              <a:endParaRPr/>
            </a:p>
          </p:txBody>
        </p:sp>
        <p:sp>
          <p:nvSpPr>
            <p:cNvPr id="2287" name="Nárůst spotřeby dezinfekčních prostředků"/>
            <p:cNvSpPr txBox="1"/>
            <p:nvPr/>
          </p:nvSpPr>
          <p:spPr>
            <a:xfrm>
              <a:off x="91439" y="1228991"/>
              <a:ext cx="3839402" cy="101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>
              <a:lvl1pPr algn="ctr">
                <a:spcBef>
                  <a:spcPts val="900"/>
                </a:spcBef>
                <a:defRPr sz="2700" spc="-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Nárůst spotřeby dezinfekčních prostředků</a:t>
              </a:r>
            </a:p>
          </p:txBody>
        </p:sp>
      </p:grpSp>
      <p:grpSp>
        <p:nvGrpSpPr>
          <p:cNvPr id="2291" name="CustomShape 5"/>
          <p:cNvGrpSpPr/>
          <p:nvPr/>
        </p:nvGrpSpPr>
        <p:grpSpPr>
          <a:xfrm>
            <a:off x="8778240" y="3916560"/>
            <a:ext cx="2681522" cy="2315761"/>
            <a:chOff x="-1" y="0"/>
            <a:chExt cx="4022282" cy="3473640"/>
          </a:xfrm>
        </p:grpSpPr>
        <p:sp>
          <p:nvSpPr>
            <p:cNvPr id="2289" name="Obdélník"/>
            <p:cNvSpPr/>
            <p:nvPr/>
          </p:nvSpPr>
          <p:spPr>
            <a:xfrm>
              <a:off x="-1" y="0"/>
              <a:ext cx="4022282" cy="347364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600"/>
                </a:spcBef>
                <a:defRPr sz="2700" spc="-1"/>
              </a:pPr>
              <a:endParaRPr/>
            </a:p>
          </p:txBody>
        </p:sp>
        <p:sp>
          <p:nvSpPr>
            <p:cNvPr id="2290" name="Možné omezení Antimicrobial stewardship z důvodu změny koncentrace na COVID-19"/>
            <p:cNvSpPr txBox="1"/>
            <p:nvPr/>
          </p:nvSpPr>
          <p:spPr>
            <a:xfrm>
              <a:off x="91439" y="813492"/>
              <a:ext cx="3839402" cy="1846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>
              <a:lvl1pPr algn="ctr">
                <a:spcBef>
                  <a:spcPts val="900"/>
                </a:spcBef>
                <a:defRPr sz="2700" spc="-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/>
                <a:t>Možné</a:t>
              </a:r>
              <a:r>
                <a:rPr sz="1800" dirty="0"/>
                <a:t> </a:t>
              </a:r>
              <a:r>
                <a:rPr sz="1800" dirty="0" err="1"/>
                <a:t>omezení</a:t>
              </a:r>
              <a:r>
                <a:rPr sz="1800" dirty="0"/>
                <a:t> Antimicrobial stewardship z </a:t>
              </a:r>
              <a:r>
                <a:rPr sz="1800" dirty="0" err="1"/>
                <a:t>důvodu</a:t>
              </a:r>
              <a:r>
                <a:rPr sz="1800" dirty="0"/>
                <a:t> </a:t>
              </a:r>
              <a:r>
                <a:rPr sz="1800" dirty="0" err="1"/>
                <a:t>změny</a:t>
              </a:r>
              <a:r>
                <a:rPr sz="1800" dirty="0"/>
                <a:t> </a:t>
              </a:r>
              <a:r>
                <a:rPr sz="1800" dirty="0" err="1"/>
                <a:t>koncentrace</a:t>
              </a:r>
              <a:r>
                <a:rPr sz="1800" dirty="0"/>
                <a:t> </a:t>
              </a:r>
              <a:r>
                <a:rPr sz="1800" dirty="0" err="1"/>
                <a:t>na</a:t>
              </a:r>
              <a:r>
                <a:rPr sz="1800" dirty="0"/>
                <a:t> C</a:t>
              </a:r>
              <a:r>
                <a:rPr lang="cs-CZ" sz="1800" dirty="0" err="1"/>
                <a:t>ovid</a:t>
              </a:r>
              <a:r>
                <a:rPr sz="1800" dirty="0"/>
                <a:t>-19</a:t>
              </a:r>
            </a:p>
          </p:txBody>
        </p:sp>
      </p:grpSp>
      <p:pic>
        <p:nvPicPr>
          <p:cNvPr id="2292" name="Zástupný symbol obrázku 2" descr="Zástupný symbol obrázku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31520" y="3916560"/>
            <a:ext cx="2681521" cy="2316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3" name="Zástupný symbol obrázku 3" descr="Zástupný symbol obrázku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413760" y="1599840"/>
            <a:ext cx="2681521" cy="2316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4" name="Zástupný symbol obrázku 4" descr="Zástupný symbol obrázku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96000" y="3916320"/>
            <a:ext cx="2681521" cy="2316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5" name="Zástupný symbol obrázku 5" descr="Zástupný symbol obrázku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778240" y="1600320"/>
            <a:ext cx="2681521" cy="2316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6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22080" y="503040"/>
            <a:ext cx="1167361" cy="3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7" name="Obrázek 12" descr="Obrázek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323600" y="384000"/>
            <a:ext cx="1439281" cy="5428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0" name="CustomShape 6"/>
          <p:cNvGrpSpPr/>
          <p:nvPr/>
        </p:nvGrpSpPr>
        <p:grpSpPr>
          <a:xfrm>
            <a:off x="731519" y="3916560"/>
            <a:ext cx="2681523" cy="2315761"/>
            <a:chOff x="-1" y="0"/>
            <a:chExt cx="4022282" cy="3473640"/>
          </a:xfrm>
        </p:grpSpPr>
        <p:sp>
          <p:nvSpPr>
            <p:cNvPr id="2298" name="Obdélník"/>
            <p:cNvSpPr/>
            <p:nvPr/>
          </p:nvSpPr>
          <p:spPr>
            <a:xfrm>
              <a:off x="-1" y="0"/>
              <a:ext cx="4022282" cy="347364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600"/>
                </a:spcBef>
                <a:defRPr sz="2700" spc="-1"/>
              </a:pPr>
              <a:endParaRPr/>
            </a:p>
          </p:txBody>
        </p:sp>
        <p:sp>
          <p:nvSpPr>
            <p:cNvPr id="2299" name="Zavedení speciálního hygienicko-epidemiologického režimu"/>
            <p:cNvSpPr txBox="1"/>
            <p:nvPr/>
          </p:nvSpPr>
          <p:spPr>
            <a:xfrm>
              <a:off x="91439" y="813492"/>
              <a:ext cx="3839402" cy="1846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>
              <a:lvl1pPr algn="ctr">
                <a:spcBef>
                  <a:spcPts val="900"/>
                </a:spcBef>
                <a:defRPr sz="2700" spc="-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Zavedení speciálního hygienicko-epidemiologického režimu</a:t>
              </a:r>
            </a:p>
          </p:txBody>
        </p:sp>
      </p:grpSp>
      <p:grpSp>
        <p:nvGrpSpPr>
          <p:cNvPr id="2303" name="CustomShape 7"/>
          <p:cNvGrpSpPr/>
          <p:nvPr/>
        </p:nvGrpSpPr>
        <p:grpSpPr>
          <a:xfrm>
            <a:off x="3414719" y="1607520"/>
            <a:ext cx="2681523" cy="2315761"/>
            <a:chOff x="-1" y="0"/>
            <a:chExt cx="4022282" cy="3473640"/>
          </a:xfrm>
        </p:grpSpPr>
        <p:sp>
          <p:nvSpPr>
            <p:cNvPr id="2301" name="Obdélník"/>
            <p:cNvSpPr/>
            <p:nvPr/>
          </p:nvSpPr>
          <p:spPr>
            <a:xfrm>
              <a:off x="-1" y="0"/>
              <a:ext cx="4022282" cy="347364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600"/>
                </a:spcBef>
                <a:defRPr sz="2700" spc="-1"/>
              </a:pPr>
              <a:endParaRPr/>
            </a:p>
          </p:txBody>
        </p:sp>
        <p:sp>
          <p:nvSpPr>
            <p:cNvPr id="2302" name="Přetížení zdravotnického personálu"/>
            <p:cNvSpPr txBox="1"/>
            <p:nvPr/>
          </p:nvSpPr>
          <p:spPr>
            <a:xfrm>
              <a:off x="91439" y="1228991"/>
              <a:ext cx="3839402" cy="101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>
              <a:lvl1pPr algn="ctr">
                <a:spcBef>
                  <a:spcPts val="900"/>
                </a:spcBef>
                <a:defRPr sz="2700" spc="-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/>
                <a:t>Přetížení</a:t>
              </a:r>
              <a:r>
                <a:rPr sz="1800" dirty="0"/>
                <a:t> </a:t>
              </a:r>
              <a:r>
                <a:rPr sz="1800" dirty="0" err="1"/>
                <a:t>zdravotnického</a:t>
              </a:r>
              <a:r>
                <a:rPr sz="1800" dirty="0"/>
                <a:t> </a:t>
              </a:r>
              <a:r>
                <a:rPr sz="1800" dirty="0" err="1"/>
                <a:t>personálu</a:t>
              </a:r>
              <a:endParaRPr sz="1800" dirty="0"/>
            </a:p>
          </p:txBody>
        </p:sp>
      </p:grpSp>
      <p:grpSp>
        <p:nvGrpSpPr>
          <p:cNvPr id="2306" name="CustomShape 8"/>
          <p:cNvGrpSpPr/>
          <p:nvPr/>
        </p:nvGrpSpPr>
        <p:grpSpPr>
          <a:xfrm>
            <a:off x="6101520" y="3908880"/>
            <a:ext cx="2681522" cy="2315761"/>
            <a:chOff x="-1" y="0"/>
            <a:chExt cx="4022282" cy="3473640"/>
          </a:xfrm>
        </p:grpSpPr>
        <p:sp>
          <p:nvSpPr>
            <p:cNvPr id="2304" name="Obdélník"/>
            <p:cNvSpPr/>
            <p:nvPr/>
          </p:nvSpPr>
          <p:spPr>
            <a:xfrm>
              <a:off x="-1" y="0"/>
              <a:ext cx="4022282" cy="347364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600"/>
                </a:spcBef>
                <a:defRPr sz="2700" spc="-1"/>
              </a:pPr>
              <a:endParaRPr/>
            </a:p>
          </p:txBody>
        </p:sp>
        <p:sp>
          <p:nvSpPr>
            <p:cNvPr id="2305" name="Odložení neakutní péče a plánovaných operací"/>
            <p:cNvSpPr txBox="1"/>
            <p:nvPr/>
          </p:nvSpPr>
          <p:spPr>
            <a:xfrm>
              <a:off x="91439" y="1228991"/>
              <a:ext cx="3839402" cy="101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>
              <a:lvl1pPr algn="ctr">
                <a:spcBef>
                  <a:spcPts val="900"/>
                </a:spcBef>
                <a:defRPr sz="2700" spc="-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Odložení neakutní péče a plánovaných operací</a:t>
              </a:r>
            </a:p>
          </p:txBody>
        </p:sp>
      </p:grpSp>
      <p:grpSp>
        <p:nvGrpSpPr>
          <p:cNvPr id="2309" name="CustomShape 9"/>
          <p:cNvGrpSpPr/>
          <p:nvPr/>
        </p:nvGrpSpPr>
        <p:grpSpPr>
          <a:xfrm>
            <a:off x="8777999" y="1607520"/>
            <a:ext cx="2681522" cy="2315761"/>
            <a:chOff x="-1" y="0"/>
            <a:chExt cx="4022282" cy="3473640"/>
          </a:xfrm>
        </p:grpSpPr>
        <p:sp>
          <p:nvSpPr>
            <p:cNvPr id="2307" name="Obdélník"/>
            <p:cNvSpPr/>
            <p:nvPr/>
          </p:nvSpPr>
          <p:spPr>
            <a:xfrm>
              <a:off x="-1" y="0"/>
              <a:ext cx="4022282" cy="347364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600"/>
                </a:spcBef>
                <a:defRPr sz="2700" spc="-1"/>
              </a:pPr>
              <a:endParaRPr/>
            </a:p>
          </p:txBody>
        </p:sp>
        <p:sp>
          <p:nvSpPr>
            <p:cNvPr id="2308" name="Zvýšení spotřeby antibiotik pro bakteriální ko-infekce nebo nasedající superinfekce"/>
            <p:cNvSpPr txBox="1"/>
            <p:nvPr/>
          </p:nvSpPr>
          <p:spPr>
            <a:xfrm>
              <a:off x="91439" y="813492"/>
              <a:ext cx="3839402" cy="1846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>
              <a:lvl1pPr algn="ctr">
                <a:spcBef>
                  <a:spcPts val="900"/>
                </a:spcBef>
                <a:defRPr sz="2700" spc="-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/>
                <a:t>Zvýšení</a:t>
              </a:r>
              <a:r>
                <a:rPr sz="1800" dirty="0"/>
                <a:t> </a:t>
              </a:r>
              <a:r>
                <a:rPr sz="1800" dirty="0" err="1"/>
                <a:t>spotřeby</a:t>
              </a:r>
              <a:r>
                <a:rPr sz="1800" dirty="0"/>
                <a:t> </a:t>
              </a:r>
              <a:r>
                <a:rPr sz="1800" dirty="0" err="1"/>
                <a:t>antibiotik</a:t>
              </a:r>
              <a:r>
                <a:rPr sz="1800" dirty="0"/>
                <a:t> pro </a:t>
              </a:r>
              <a:r>
                <a:rPr sz="1800" dirty="0" err="1"/>
                <a:t>bakteriální</a:t>
              </a:r>
              <a:r>
                <a:rPr sz="1800" dirty="0"/>
                <a:t> </a:t>
              </a:r>
              <a:r>
                <a:rPr sz="1800" dirty="0" err="1"/>
                <a:t>koinfekce</a:t>
              </a:r>
              <a:r>
                <a:rPr sz="1800" dirty="0"/>
                <a:t> </a:t>
              </a:r>
              <a:r>
                <a:rPr sz="1800" dirty="0" err="1"/>
                <a:t>nebo</a:t>
              </a:r>
              <a:r>
                <a:rPr sz="1800" dirty="0"/>
                <a:t> </a:t>
              </a:r>
              <a:r>
                <a:rPr sz="1800" dirty="0" err="1"/>
                <a:t>nasedající</a:t>
              </a:r>
              <a:r>
                <a:rPr sz="1800" dirty="0"/>
                <a:t> </a:t>
              </a:r>
              <a:r>
                <a:rPr sz="1800" dirty="0" err="1"/>
                <a:t>superinfekce</a:t>
              </a:r>
              <a:endParaRPr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2" grpId="0" animBg="1" advAuto="0"/>
      <p:bldP spid="2285" grpId="0" animBg="1" advAuto="0"/>
      <p:bldP spid="2288" grpId="0" animBg="1" advAuto="0"/>
      <p:bldP spid="2291" grpId="0" animBg="1" advAuto="0"/>
      <p:bldP spid="2300" grpId="0" animBg="1" advAuto="0"/>
      <p:bldP spid="2303" grpId="0" animBg="1" advAuto="0"/>
      <p:bldP spid="2306" grpId="0" animBg="1" advAuto="0"/>
      <p:bldP spid="2309" grpId="0" animBg="1" advAuto="0"/>
    </p:bld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816</TotalTime>
  <Words>2184</Words>
  <Application>Microsoft Office PowerPoint</Application>
  <PresentationFormat>Širokoúhlá obrazovka</PresentationFormat>
  <Paragraphs>275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Palatino Linotype</vt:lpstr>
      <vt:lpstr>Times New Roman</vt:lpstr>
      <vt:lpstr>Wingdings 3</vt:lpstr>
      <vt:lpstr>Stébla</vt:lpstr>
      <vt:lpstr>Dopad pandemie Covid 19 na bakteriální rezistenci</vt:lpstr>
      <vt:lpstr>Světová pandemie Covid-19 jasně ukázala na poněkud podceňovaný problém infekčních nemocí a potvrdila jejich zásadní negativní dopad pro národní zdravotnické systémy a ekonomiky.</vt:lpstr>
      <vt:lpstr>V souvislosti s pandemií Covid-19 se však otevírá další důležitá otázka, a to její dopad na AMR (antimikrobiální rezistenci).</vt:lpstr>
      <vt:lpstr>V souvislosti s pandemií Covid-19 se však otevírá další důležitá otázka, a to její dopad na AMR (antimikrobiální rezistenci).</vt:lpstr>
      <vt:lpstr>Prezentace aplikace PowerPoint</vt:lpstr>
      <vt:lpstr>Prezentace aplikace PowerPoint</vt:lpstr>
      <vt:lpstr>Dopad Covid-19 na AMR je v současné době intenzivně, a to zcela oprávněně, studován.</vt:lpstr>
      <vt:lpstr>Prezentace aplikace PowerPoint</vt:lpstr>
      <vt:lpstr>Prezentace aplikace PowerPoint</vt:lpstr>
      <vt:lpstr>Během kovidové pandemie vyvstala spousta otázek týkajících se bakteriálních infekcí a AMR.</vt:lpstr>
      <vt:lpstr>Prezentace aplikace PowerPoint</vt:lpstr>
      <vt:lpstr>Prezentace aplikace PowerPoint</vt:lpstr>
      <vt:lpstr>Prezentace aplikace PowerPoint</vt:lpstr>
      <vt:lpstr>Frekvence bakteriálních patogenů na KARIM v (%)</vt:lpstr>
      <vt:lpstr>Prezentace aplikace PowerPoint</vt:lpstr>
      <vt:lpstr>Frekvence bakteriálních patogenů na KARIM v (%)</vt:lpstr>
      <vt:lpstr>Frekvence bakteriálních patogenů na KARIM v (%)</vt:lpstr>
      <vt:lpstr>Covid-19 a ATB léčba</vt:lpstr>
      <vt:lpstr>Ačkoliv ve většině studií chybí podrobné klinické odůvodnění předepisování antibiotik, lze definovat následující závěry:</vt:lpstr>
      <vt:lpstr>Z uvedených údajů je zřejmá naléhavá potřeba dalšího výzkumu, od vypracování doporučených postupů založených na důkazech, přehodnocení role biomarkerů u antibiotické léčby pacientů s Covid-19, porozumění výhodám a nevýhodám používání antibiotik, posouzení širšího dopadu pandemie na aplikaci antibiotik a vývoj AMR.</vt:lpstr>
      <vt:lpstr>Prezentace aplikace PowerPoint</vt:lpstr>
      <vt:lpstr>„TAKE HOME MESSAGE“</vt:lpstr>
      <vt:lpstr>Prezentace aplikace PowerPoint</vt:lpstr>
      <vt:lpstr>Doporučený postup u pacientů s Covid-19 hospitalizovaných ve FNOL</vt:lpstr>
      <vt:lpstr>Doporučený postup u pacientů s Covid-19 hospitalizovaných ve FNOL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Dopad Covid-19 na AMR</dc:title>
  <dc:creator>Kolář Milan, prof. MUDr., Ph.D.</dc:creator>
  <cp:lastModifiedBy>Kolář Milan, prof. MUDr., Ph.D.</cp:lastModifiedBy>
  <cp:revision>91</cp:revision>
  <dcterms:created xsi:type="dcterms:W3CDTF">2021-09-11T18:10:49Z</dcterms:created>
  <dcterms:modified xsi:type="dcterms:W3CDTF">2021-11-14T20:28:30Z</dcterms:modified>
</cp:coreProperties>
</file>