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9" r:id="rId3"/>
    <p:sldId id="293" r:id="rId4"/>
    <p:sldId id="294" r:id="rId5"/>
    <p:sldId id="265" r:id="rId6"/>
    <p:sldId id="276" r:id="rId7"/>
    <p:sldId id="262" r:id="rId8"/>
    <p:sldId id="292" r:id="rId9"/>
    <p:sldId id="278" r:id="rId10"/>
    <p:sldId id="283" r:id="rId11"/>
    <p:sldId id="280" r:id="rId12"/>
    <p:sldId id="285" r:id="rId13"/>
    <p:sldId id="286" r:id="rId14"/>
    <p:sldId id="281" r:id="rId15"/>
    <p:sldId id="279" r:id="rId16"/>
    <p:sldId id="288" r:id="rId17"/>
    <p:sldId id="289" r:id="rId18"/>
    <p:sldId id="282" r:id="rId19"/>
    <p:sldId id="295" r:id="rId20"/>
    <p:sldId id="296" r:id="rId21"/>
    <p:sldId id="297" r:id="rId22"/>
    <p:sldId id="298" r:id="rId23"/>
    <p:sldId id="287" r:id="rId24"/>
    <p:sldId id="29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7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122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541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4553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52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551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17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60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06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1088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3603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5738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1AE0-545E-4732-8294-D74B339AD729}" type="datetimeFigureOut">
              <a:rPr lang="cs-CZ" smtClean="0"/>
              <a:pPr/>
              <a:t>16.11.2020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E2A1-8AE4-4A82-A0EF-81ADAC6A36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39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3.jpeg"/><Relationship Id="rId5" Type="http://schemas.openxmlformats.org/officeDocument/2006/relationships/image" Target="../media/image48.jpeg"/><Relationship Id="rId10" Type="http://schemas.microsoft.com/office/2007/relationships/hdphoto" Target="../media/hdphoto1.wdp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92494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ENOCH  </a:t>
            </a:r>
            <a:r>
              <a:rPr lang="cs-CZ" b="1" dirty="0" err="1" smtClean="0">
                <a:solidFill>
                  <a:srgbClr val="002060"/>
                </a:solidFill>
              </a:rPr>
              <a:t>project</a:t>
            </a:r>
            <a:r>
              <a:rPr lang="cs-CZ" b="1" dirty="0" smtClean="0">
                <a:solidFill>
                  <a:srgbClr val="002060"/>
                </a:solidFill>
              </a:rPr>
              <a:t>  </a:t>
            </a:r>
            <a:r>
              <a:rPr lang="cs-CZ" b="1" dirty="0" err="1" smtClean="0">
                <a:solidFill>
                  <a:srgbClr val="002060"/>
                </a:solidFill>
              </a:rPr>
              <a:t>branch</a:t>
            </a:r>
            <a:r>
              <a:rPr lang="cs-CZ" b="1" dirty="0" smtClean="0">
                <a:solidFill>
                  <a:srgbClr val="002060"/>
                </a:solidFill>
              </a:rPr>
              <a:t> University </a:t>
            </a:r>
            <a:r>
              <a:rPr lang="cs-CZ" b="1" dirty="0" err="1" smtClean="0">
                <a:solidFill>
                  <a:srgbClr val="002060"/>
                </a:solidFill>
              </a:rPr>
              <a:t>Hospital</a:t>
            </a:r>
            <a:r>
              <a:rPr lang="cs-CZ" b="1" dirty="0" smtClean="0">
                <a:solidFill>
                  <a:srgbClr val="002060"/>
                </a:solidFill>
              </a:rPr>
              <a:t> Olomouc 2019 – 2023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- </a:t>
            </a:r>
            <a:r>
              <a:rPr lang="cs-CZ" b="1" dirty="0" err="1" smtClean="0">
                <a:solidFill>
                  <a:srgbClr val="002060"/>
                </a:solidFill>
              </a:rPr>
              <a:t>Molecular</a:t>
            </a:r>
            <a:r>
              <a:rPr lang="cs-CZ" b="1" dirty="0" smtClean="0">
                <a:solidFill>
                  <a:srgbClr val="002060"/>
                </a:solidFill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</a:rPr>
              <a:t>cellular</a:t>
            </a:r>
            <a:r>
              <a:rPr lang="cs-CZ" b="1" dirty="0" smtClean="0">
                <a:solidFill>
                  <a:srgbClr val="002060"/>
                </a:solidFill>
              </a:rPr>
              <a:t> and </a:t>
            </a:r>
            <a:r>
              <a:rPr lang="cs-CZ" b="1" dirty="0" err="1" smtClean="0">
                <a:solidFill>
                  <a:srgbClr val="002060"/>
                </a:solidFill>
              </a:rPr>
              <a:t>clinical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approach</a:t>
            </a:r>
            <a:r>
              <a:rPr lang="cs-CZ" b="1" dirty="0" smtClean="0">
                <a:solidFill>
                  <a:srgbClr val="002060"/>
                </a:solidFill>
              </a:rPr>
              <a:t> to </a:t>
            </a:r>
            <a:r>
              <a:rPr lang="cs-CZ" b="1" dirty="0" err="1" smtClean="0">
                <a:solidFill>
                  <a:srgbClr val="002060"/>
                </a:solidFill>
              </a:rPr>
              <a:t>the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healthy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aging</a:t>
            </a:r>
            <a:r>
              <a:rPr lang="cs-CZ" b="1" dirty="0">
                <a:solidFill>
                  <a:srgbClr val="002060"/>
                </a:solidFill>
              </a:rPr>
              <a:t> -</a:t>
            </a:r>
            <a:endParaRPr lang="cs-CZ" b="1" dirty="0" smtClean="0">
              <a:solidFill>
                <a:srgbClr val="002060"/>
              </a:solidFill>
            </a:endParaRPr>
          </a:p>
          <a:p>
            <a:pPr algn="ctr"/>
            <a:r>
              <a:rPr lang="cs-CZ" b="1" dirty="0">
                <a:solidFill>
                  <a:srgbClr val="002060"/>
                </a:solidFill>
              </a:rPr>
              <a:t>CZ.02.1.01/0.0/0.0/16_019/0000868</a:t>
            </a:r>
          </a:p>
        </p:txBody>
      </p:sp>
    </p:spTree>
    <p:extLst>
      <p:ext uri="{BB962C8B-B14F-4D97-AF65-F5344CB8AC3E}">
        <p14:creationId xmlns="" xmlns:p14="http://schemas.microsoft.com/office/powerpoint/2010/main" val="6185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3371847" cy="547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6973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34403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4644008" y="64291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2060"/>
                </a:solidFill>
              </a:rPr>
              <a:t>Sdílená metodika s týmem prof.  Toma </a:t>
            </a:r>
            <a:r>
              <a:rPr lang="cs-CZ" sz="1600" dirty="0" err="1" smtClean="0">
                <a:solidFill>
                  <a:srgbClr val="002060"/>
                </a:solidFill>
              </a:rPr>
              <a:t>Warnera</a:t>
            </a:r>
            <a:r>
              <a:rPr lang="cs-CZ" sz="1600" dirty="0" smtClean="0">
                <a:solidFill>
                  <a:srgbClr val="002060"/>
                </a:solidFill>
              </a:rPr>
              <a:t> a prof. Henrika </a:t>
            </a:r>
            <a:r>
              <a:rPr lang="cs-CZ" sz="1600" dirty="0" err="1" smtClean="0">
                <a:solidFill>
                  <a:srgbClr val="002060"/>
                </a:solidFill>
              </a:rPr>
              <a:t>Zetterberga</a:t>
            </a:r>
            <a:endParaRPr lang="cs-CZ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406885" cy="356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17" y="548680"/>
            <a:ext cx="2600979" cy="35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49264" cy="3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013839" cy="282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4663"/>
            <a:ext cx="2016224" cy="28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5" y="404664"/>
            <a:ext cx="21087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4664"/>
            <a:ext cx="19877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200977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284984"/>
            <a:ext cx="202686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84984"/>
            <a:ext cx="2088232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3284984"/>
            <a:ext cx="20162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808" y="476670"/>
            <a:ext cx="368366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1"/>
            <a:ext cx="3319551" cy="55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4038180" cy="569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8692"/>
            <a:ext cx="2914366" cy="41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34" y="672662"/>
            <a:ext cx="2757488" cy="41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32" y="666634"/>
            <a:ext cx="2898420" cy="41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26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3069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8548"/>
            <a:ext cx="3632596" cy="41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4550"/>
            <a:ext cx="3686407" cy="417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97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728"/>
            <a:ext cx="4137493" cy="57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73" y="285728"/>
            <a:ext cx="4147638" cy="57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52214" y="590370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D1, Q1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932" y="590370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 smtClean="0">
                <a:solidFill>
                  <a:srgbClr val="0070C0"/>
                </a:solidFill>
              </a:rPr>
              <a:t>D1, Q1</a:t>
            </a:r>
            <a:endParaRPr lang="cs-CZ" sz="1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57300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9"/>
            <a:ext cx="3873532" cy="57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5949280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>
                <a:solidFill>
                  <a:srgbClr val="0070C0"/>
                </a:solidFill>
              </a:rPr>
              <a:t>Submitted</a:t>
            </a:r>
            <a:r>
              <a:rPr lang="cs-CZ" sz="1200" i="1" dirty="0" smtClean="0">
                <a:solidFill>
                  <a:srgbClr val="0070C0"/>
                </a:solidFill>
              </a:rPr>
              <a:t> to </a:t>
            </a:r>
            <a:r>
              <a:rPr lang="cs-CZ" sz="1200" i="1" dirty="0" err="1" smtClean="0">
                <a:solidFill>
                  <a:srgbClr val="0070C0"/>
                </a:solidFill>
              </a:rPr>
              <a:t>Multiple</a:t>
            </a:r>
            <a:r>
              <a:rPr lang="cs-CZ" sz="1200" i="1" dirty="0" smtClean="0">
                <a:solidFill>
                  <a:srgbClr val="0070C0"/>
                </a:solidFill>
              </a:rPr>
              <a:t> </a:t>
            </a:r>
            <a:r>
              <a:rPr lang="cs-CZ" sz="1200" i="1" dirty="0" err="1" smtClean="0">
                <a:solidFill>
                  <a:srgbClr val="0070C0"/>
                </a:solidFill>
              </a:rPr>
              <a:t>Sclerosis</a:t>
            </a:r>
            <a:r>
              <a:rPr lang="cs-CZ" sz="1200" i="1" dirty="0" smtClean="0">
                <a:solidFill>
                  <a:srgbClr val="0070C0"/>
                </a:solidFill>
              </a:rPr>
              <a:t> (Q1)</a:t>
            </a:r>
            <a:endParaRPr lang="cs-CZ" sz="1200" i="1" dirty="0">
              <a:solidFill>
                <a:srgbClr val="0070C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6016" y="5956421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>
                <a:solidFill>
                  <a:srgbClr val="0070C0"/>
                </a:solidFill>
              </a:rPr>
              <a:t>Submitted</a:t>
            </a:r>
            <a:r>
              <a:rPr lang="cs-CZ" sz="1200" i="1" dirty="0" smtClean="0">
                <a:solidFill>
                  <a:srgbClr val="0070C0"/>
                </a:solidFill>
              </a:rPr>
              <a:t> to Acta </a:t>
            </a:r>
            <a:r>
              <a:rPr lang="cs-CZ" sz="1200" i="1" dirty="0" err="1" smtClean="0">
                <a:solidFill>
                  <a:srgbClr val="0070C0"/>
                </a:solidFill>
              </a:rPr>
              <a:t>Neurologica</a:t>
            </a:r>
            <a:r>
              <a:rPr lang="cs-CZ" sz="1200" i="1" dirty="0" smtClean="0">
                <a:solidFill>
                  <a:srgbClr val="0070C0"/>
                </a:solidFill>
              </a:rPr>
              <a:t> </a:t>
            </a:r>
            <a:r>
              <a:rPr lang="cs-CZ" sz="1200" i="1" dirty="0" err="1" smtClean="0">
                <a:solidFill>
                  <a:srgbClr val="0070C0"/>
                </a:solidFill>
              </a:rPr>
              <a:t>Scandinavica</a:t>
            </a:r>
            <a:r>
              <a:rPr lang="cs-CZ" sz="1200" i="1" dirty="0" smtClean="0">
                <a:solidFill>
                  <a:srgbClr val="0070C0"/>
                </a:solidFill>
              </a:rPr>
              <a:t> (Q1)</a:t>
            </a:r>
            <a:endParaRPr lang="cs-CZ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1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30204" cy="57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052604" cy="57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0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9"/>
            <a:ext cx="3888431" cy="55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50"/>
            <a:ext cx="4107873" cy="55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57784" y="572003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>
                <a:solidFill>
                  <a:srgbClr val="0070C0"/>
                </a:solidFill>
              </a:rPr>
              <a:t>Submitted</a:t>
            </a:r>
            <a:r>
              <a:rPr lang="cs-CZ" sz="1200" i="1" dirty="0" smtClean="0">
                <a:solidFill>
                  <a:srgbClr val="0070C0"/>
                </a:solidFill>
              </a:rPr>
              <a:t> to </a:t>
            </a:r>
            <a:r>
              <a:rPr lang="cs-CZ" sz="1200" i="1" dirty="0" err="1" smtClean="0">
                <a:solidFill>
                  <a:srgbClr val="0070C0"/>
                </a:solidFill>
              </a:rPr>
              <a:t>Scientific</a:t>
            </a:r>
            <a:r>
              <a:rPr lang="cs-CZ" sz="1200" i="1" dirty="0" smtClean="0">
                <a:solidFill>
                  <a:srgbClr val="0070C0"/>
                </a:solidFill>
              </a:rPr>
              <a:t> </a:t>
            </a:r>
            <a:r>
              <a:rPr lang="cs-CZ" sz="1200" i="1" dirty="0" err="1" smtClean="0">
                <a:solidFill>
                  <a:srgbClr val="0070C0"/>
                </a:solidFill>
              </a:rPr>
              <a:t>Reports</a:t>
            </a:r>
            <a:r>
              <a:rPr lang="cs-CZ" sz="1200" i="1" dirty="0" smtClean="0">
                <a:solidFill>
                  <a:srgbClr val="0070C0"/>
                </a:solidFill>
              </a:rPr>
              <a:t> (Q1)</a:t>
            </a:r>
            <a:endParaRPr lang="cs-CZ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4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28975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724297" cy="244717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06875"/>
            <a:ext cx="3724297" cy="2366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17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979712" y="540856"/>
            <a:ext cx="5064654" cy="4869160"/>
            <a:chOff x="836307" y="397167"/>
            <a:chExt cx="6392892" cy="647248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22" t="6984" r="26171" b="30761"/>
            <a:stretch/>
          </p:blipFill>
          <p:spPr>
            <a:xfrm>
              <a:off x="836307" y="766499"/>
              <a:ext cx="2033553" cy="1969200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21" t="7437" r="25866" b="29494"/>
            <a:stretch/>
          </p:blipFill>
          <p:spPr>
            <a:xfrm>
              <a:off x="3029803" y="767198"/>
              <a:ext cx="2005200" cy="1968501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5410" t="6619" r="26205" b="30340"/>
            <a:stretch/>
          </p:blipFill>
          <p:spPr>
            <a:xfrm>
              <a:off x="5222598" y="767198"/>
              <a:ext cx="2006601" cy="1968501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45" t="22447" r="27459" b="33826"/>
            <a:stretch/>
          </p:blipFill>
          <p:spPr>
            <a:xfrm>
              <a:off x="3029803" y="2843415"/>
              <a:ext cx="2005200" cy="1969200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628" t="21780" r="27492" b="34514"/>
            <a:stretch/>
          </p:blipFill>
          <p:spPr>
            <a:xfrm>
              <a:off x="5223299" y="2843415"/>
              <a:ext cx="2005200" cy="196920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093" t="22227" r="27294" b="34264"/>
            <a:stretch/>
          </p:blipFill>
          <p:spPr>
            <a:xfrm>
              <a:off x="836307" y="2843415"/>
              <a:ext cx="2005200" cy="1969200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sharpenSoften amount="22000"/>
                      </a14:imgEffect>
                      <a14:imgEffect>
                        <a14:brightnessContrast bright="9000" contrast="-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809" t="17781" r="7705" b="42267"/>
            <a:stretch/>
          </p:blipFill>
          <p:spPr>
            <a:xfrm>
              <a:off x="836307" y="4888800"/>
              <a:ext cx="2005200" cy="196920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809" t="18269" r="7905" b="41248"/>
            <a:stretch/>
          </p:blipFill>
          <p:spPr>
            <a:xfrm>
              <a:off x="3029803" y="4888800"/>
              <a:ext cx="2005200" cy="196920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627" t="18041" r="7901" b="42559"/>
            <a:stretch/>
          </p:blipFill>
          <p:spPr>
            <a:xfrm>
              <a:off x="5223299" y="4900452"/>
              <a:ext cx="2005200" cy="1969200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1396868" y="397167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solidFill>
                    <a:srgbClr val="00B050"/>
                  </a:solidFill>
                </a:rPr>
                <a:t>PGP 9.5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975543" y="397167"/>
              <a:ext cx="2694361" cy="49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solidFill>
                    <a:srgbClr val="FF0000"/>
                  </a:solidFill>
                </a:rPr>
                <a:t>p</a:t>
              </a:r>
              <a:r>
                <a:rPr lang="cs-CZ" dirty="0" err="1" smtClean="0">
                  <a:solidFill>
                    <a:srgbClr val="FF0000"/>
                  </a:solidFill>
                </a:rPr>
                <a:t>hospho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el-GR" dirty="0" smtClean="0">
                  <a:solidFill>
                    <a:srgbClr val="FF0000"/>
                  </a:solidFill>
                </a:rPr>
                <a:t>α</a:t>
              </a:r>
              <a:r>
                <a:rPr lang="cs-CZ" dirty="0" smtClean="0">
                  <a:solidFill>
                    <a:srgbClr val="FF0000"/>
                  </a:solidFill>
                </a:rPr>
                <a:t>-</a:t>
              </a:r>
              <a:r>
                <a:rPr lang="cs-CZ" dirty="0" err="1" smtClean="0">
                  <a:solidFill>
                    <a:srgbClr val="FF0000"/>
                  </a:solidFill>
                </a:rPr>
                <a:t>synuclein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755510" y="397167"/>
              <a:ext cx="989524" cy="49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 smtClean="0">
                  <a:solidFill>
                    <a:srgbClr val="0070C0"/>
                  </a:solidFill>
                </a:rPr>
                <a:t>merge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>
              <a:off x="1396868" y="5329238"/>
              <a:ext cx="317632" cy="46434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3555955" y="5329237"/>
              <a:ext cx="317632" cy="46434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5755509" y="5329237"/>
              <a:ext cx="317632" cy="46434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6002681" y="5517232"/>
            <a:ext cx="195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i="1" dirty="0" err="1" smtClean="0">
                <a:solidFill>
                  <a:srgbClr val="002060"/>
                </a:solidFill>
              </a:rPr>
              <a:t>Courtesy</a:t>
            </a:r>
            <a:r>
              <a:rPr lang="cs-CZ" sz="800" b="1" i="1" dirty="0" smtClean="0">
                <a:solidFill>
                  <a:srgbClr val="002060"/>
                </a:solidFill>
              </a:rPr>
              <a:t> </a:t>
            </a:r>
            <a:r>
              <a:rPr lang="cs-CZ" sz="800" b="1" i="1" dirty="0" err="1" smtClean="0">
                <a:solidFill>
                  <a:srgbClr val="002060"/>
                </a:solidFill>
              </a:rPr>
              <a:t>of</a:t>
            </a:r>
            <a:r>
              <a:rPr lang="cs-CZ" sz="800" b="1" i="1" dirty="0" smtClean="0">
                <a:solidFill>
                  <a:srgbClr val="002060"/>
                </a:solidFill>
              </a:rPr>
              <a:t> Department </a:t>
            </a:r>
            <a:r>
              <a:rPr lang="cs-CZ" sz="800" b="1" i="1" dirty="0" err="1" smtClean="0">
                <a:solidFill>
                  <a:srgbClr val="002060"/>
                </a:solidFill>
              </a:rPr>
              <a:t>of</a:t>
            </a:r>
            <a:r>
              <a:rPr lang="cs-CZ" sz="800" b="1" i="1" dirty="0" smtClean="0">
                <a:solidFill>
                  <a:srgbClr val="002060"/>
                </a:solidFill>
              </a:rPr>
              <a:t> </a:t>
            </a:r>
            <a:r>
              <a:rPr lang="cs-CZ" sz="800" b="1" i="1" dirty="0" err="1" smtClean="0">
                <a:solidFill>
                  <a:srgbClr val="002060"/>
                </a:solidFill>
              </a:rPr>
              <a:t>Clinical</a:t>
            </a:r>
            <a:r>
              <a:rPr lang="cs-CZ" sz="800" b="1" i="1" dirty="0" smtClean="0">
                <a:solidFill>
                  <a:srgbClr val="002060"/>
                </a:solidFill>
              </a:rPr>
              <a:t> and </a:t>
            </a:r>
            <a:r>
              <a:rPr lang="cs-CZ" sz="800" b="1" i="1" dirty="0" err="1" smtClean="0">
                <a:solidFill>
                  <a:srgbClr val="002060"/>
                </a:solidFill>
              </a:rPr>
              <a:t>Molecular</a:t>
            </a:r>
            <a:r>
              <a:rPr lang="cs-CZ" sz="800" b="1" i="1" dirty="0" smtClean="0">
                <a:solidFill>
                  <a:srgbClr val="002060"/>
                </a:solidFill>
              </a:rPr>
              <a:t> </a:t>
            </a:r>
            <a:r>
              <a:rPr lang="cs-CZ" sz="800" b="1" i="1" dirty="0" err="1" smtClean="0">
                <a:solidFill>
                  <a:srgbClr val="002060"/>
                </a:solidFill>
              </a:rPr>
              <a:t>Pathology</a:t>
            </a:r>
            <a:r>
              <a:rPr lang="cs-CZ" sz="800" b="1" i="1" dirty="0" smtClean="0">
                <a:solidFill>
                  <a:srgbClr val="002060"/>
                </a:solidFill>
              </a:rPr>
              <a:t>, </a:t>
            </a:r>
            <a:r>
              <a:rPr lang="cs-CZ" sz="800" b="1" i="1" dirty="0" err="1" smtClean="0">
                <a:solidFill>
                  <a:srgbClr val="002060"/>
                </a:solidFill>
              </a:rPr>
              <a:t>Palacky</a:t>
            </a:r>
            <a:r>
              <a:rPr lang="cs-CZ" sz="800" b="1" i="1" dirty="0" smtClean="0">
                <a:solidFill>
                  <a:srgbClr val="002060"/>
                </a:solidFill>
              </a:rPr>
              <a:t> University </a:t>
            </a:r>
            <a:r>
              <a:rPr lang="cs-CZ" sz="800" b="1" i="1" dirty="0" err="1" smtClean="0">
                <a:solidFill>
                  <a:srgbClr val="002060"/>
                </a:solidFill>
              </a:rPr>
              <a:t>Medical</a:t>
            </a:r>
            <a:r>
              <a:rPr lang="cs-CZ" sz="800" b="1" i="1" dirty="0" smtClean="0">
                <a:solidFill>
                  <a:srgbClr val="002060"/>
                </a:solidFill>
              </a:rPr>
              <a:t> </a:t>
            </a:r>
            <a:r>
              <a:rPr lang="cs-CZ" sz="800" b="1" i="1" dirty="0" err="1" smtClean="0">
                <a:solidFill>
                  <a:srgbClr val="002060"/>
                </a:solidFill>
              </a:rPr>
              <a:t>School</a:t>
            </a:r>
            <a:r>
              <a:rPr lang="cs-CZ" sz="800" b="1" i="1" dirty="0" smtClean="0">
                <a:solidFill>
                  <a:srgbClr val="002060"/>
                </a:solidFill>
              </a:rPr>
              <a:t> and University </a:t>
            </a:r>
            <a:r>
              <a:rPr lang="cs-CZ" sz="800" b="1" i="1" dirty="0" err="1" smtClean="0">
                <a:solidFill>
                  <a:srgbClr val="002060"/>
                </a:solidFill>
              </a:rPr>
              <a:t>Hospital</a:t>
            </a:r>
            <a:r>
              <a:rPr lang="cs-CZ" sz="800" b="1" i="1" dirty="0" smtClean="0">
                <a:solidFill>
                  <a:srgbClr val="002060"/>
                </a:solidFill>
              </a:rPr>
              <a:t>, Olomouc, Czech Republic</a:t>
            </a:r>
            <a:endParaRPr lang="cs-CZ" sz="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2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9480241"/>
              </p:ext>
            </p:extLst>
          </p:nvPr>
        </p:nvGraphicFramePr>
        <p:xfrm>
          <a:off x="683568" y="980728"/>
          <a:ext cx="7848873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247"/>
                <a:gridCol w="579527"/>
                <a:gridCol w="787562"/>
                <a:gridCol w="1860429"/>
                <a:gridCol w="787562"/>
                <a:gridCol w="698404"/>
                <a:gridCol w="965878"/>
                <a:gridCol w="713264"/>
              </a:tblGrid>
              <a:tr h="36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Jméno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rok nar.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Klinická dg.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Patologická dg.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Tau protein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B-amyl.42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index tau/beta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cyst.C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 ,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MSA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MSA-P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781,38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0,92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3,84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MSAc4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PSP+AD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408,75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0,58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4,01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</a:t>
                      </a:r>
                      <a:r>
                        <a:rPr lang="cs-CZ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FTLD-MND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FTLD-MND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662,38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0,81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2,62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1951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787,86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     1941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MSA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PSP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687,27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4,72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IPD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MSA-P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808,57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0,47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4,73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     1939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AD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FTL-</a:t>
                      </a:r>
                      <a:r>
                        <a:rPr lang="cs-CZ" sz="1100" dirty="0" err="1" smtClean="0">
                          <a:effectLst/>
                        </a:rPr>
                        <a:t>bv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568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485,27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4,818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231,81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1,09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2,53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     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1942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MSA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100" dirty="0" smtClean="0">
                          <a:effectLst/>
                        </a:rPr>
                        <a:t>MSA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219,01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1,38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2,742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413,2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2,166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F.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1948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MSA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726,91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2,567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X.Y., M.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1933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PSP-P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PD, Alzheimerovská patologie A1B1C0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851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3,47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541589" cy="53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5" y="404664"/>
            <a:ext cx="3870771" cy="530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95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ENOCH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project</a:t>
            </a:r>
            <a:r>
              <a:rPr lang="cs-CZ" sz="14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staff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at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the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Department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of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Neurology, University </a:t>
            </a:r>
            <a:r>
              <a:rPr lang="cs-CZ" sz="1400" b="1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Hospital</a:t>
            </a:r>
            <a:r>
              <a:rPr lang="cs-CZ" sz="1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Olomouc </a:t>
            </a:r>
          </a:p>
          <a:p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Principal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investigators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Excellent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researchers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Prof. Ing. Miroslav Strnad, CSc.,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DSc</a:t>
            </a:r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. (H-i 57)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Prof. MUDr. David Stejskal, Ph.D., MBA,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EurChem</a:t>
            </a:r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(H-i 20)</a:t>
            </a:r>
          </a:p>
          <a:p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Senior </a:t>
            </a:r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researchers</a:t>
            </a:r>
            <a:endParaRPr lang="cs-CZ" sz="1400" b="1" dirty="0" smtClean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Eva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Hényková</a:t>
            </a:r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 Ph.D.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MUDr. Michaela Kaiserová, Ph.D.</a:t>
            </a:r>
          </a:p>
          <a:p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Mgr. Vladimíra </a:t>
            </a:r>
            <a:r>
              <a:rPr lang="cs-CZ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Koudeláková</a:t>
            </a:r>
            <a:r>
              <a:rPr lang="cs-CZ" sz="1400" b="1" dirty="0">
                <a:solidFill>
                  <a:srgbClr val="002060"/>
                </a:solidFill>
                <a:cs typeface="Arial" panose="020B0604020202020204" pitchFamily="34" charset="0"/>
              </a:rPr>
              <a:t>, Ph.D.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Lucie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Rárová</a:t>
            </a:r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 Ph.D.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Kateřina Sklenářová, Ph.D.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PhDr. Tereza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Štecková</a:t>
            </a:r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 Ph.D.</a:t>
            </a:r>
          </a:p>
          <a:p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Junior </a:t>
            </a:r>
            <a:r>
              <a:rPr lang="cs-CZ" sz="1400" b="1" dirty="0" err="1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researchers</a:t>
            </a:r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MUDr. Tereza Bartoníková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Kateřina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Bučilová</a:t>
            </a:r>
            <a:endParaRPr lang="cs-CZ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Gabriel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Gonzales</a:t>
            </a:r>
            <a:endParaRPr lang="cs-CZ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MUDr. Monika Chudáčková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Lucie Kotková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MUDr. Sandra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Kurčová</a:t>
            </a:r>
            <a:endParaRPr lang="cs-CZ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Hanuš Slavík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Kateřina </a:t>
            </a:r>
            <a:r>
              <a:rPr lang="cs-CZ" sz="14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Stolaríková</a:t>
            </a:r>
            <a:endParaRPr lang="cs-CZ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Jana Stránská</a:t>
            </a:r>
          </a:p>
          <a:p>
            <a:r>
              <a:rPr lang="cs-CZ" sz="1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Project management: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Prof. MUDr. Petr Kaňovský, CSc., FEAN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Prim. MUDr. Pavel Otruba, MBA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Mgr. Petra Řeháková</a:t>
            </a:r>
          </a:p>
          <a:p>
            <a:r>
              <a:rPr lang="cs-CZ" sz="1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Ing. Věra Doleželová</a:t>
            </a:r>
          </a:p>
        </p:txBody>
      </p:sp>
    </p:spTree>
    <p:extLst>
      <p:ext uri="{BB962C8B-B14F-4D97-AF65-F5344CB8AC3E}">
        <p14:creationId xmlns="" xmlns:p14="http://schemas.microsoft.com/office/powerpoint/2010/main" val="2842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62068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ENOCH FNOL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Neurodegenerative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neurodegeneration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Clinico-genetical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Clinico-pathological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neurodegeneration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(brain 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bank)</a:t>
            </a:r>
          </a:p>
          <a:p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Peripheral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manifestations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neurodegenerative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cs-CZ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9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62068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Neurodegenerative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cs-C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neurodegenerative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cerebrospinal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fluid and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presence and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synuclein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tau-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isoforms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phosphorylated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tau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β-amyloide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amyloid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 (APP)</a:t>
            </a:r>
          </a:p>
          <a:p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cystatin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chromogranin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neurofilament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(NFH, NFL)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many </a:t>
            </a:r>
            <a:r>
              <a:rPr lang="cs-CZ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cs-CZ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5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6259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cs-CZ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database:</a:t>
            </a:r>
          </a:p>
          <a:p>
            <a:endParaRPr lang="cs-CZ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t="17673" r="3223" b="1931"/>
          <a:stretch>
            <a:fillRect/>
          </a:stretch>
        </p:blipFill>
        <p:spPr bwMode="auto">
          <a:xfrm>
            <a:off x="194522" y="1484784"/>
            <a:ext cx="8768320" cy="399208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="" xmlns:p14="http://schemas.microsoft.com/office/powerpoint/2010/main" val="22075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81439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2019:</a:t>
            </a:r>
          </a:p>
          <a:p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Development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of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further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research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projects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which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are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based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on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cs typeface="Arial" pitchFamily="34" charset="0"/>
              </a:rPr>
              <a:t>presented</a:t>
            </a:r>
            <a:r>
              <a:rPr lang="cs-CZ" sz="2400" b="1" dirty="0" smtClean="0">
                <a:solidFill>
                  <a:srgbClr val="002060"/>
                </a:solidFill>
                <a:cs typeface="Arial" pitchFamily="34" charset="0"/>
              </a:rPr>
              <a:t>  background:</a:t>
            </a:r>
          </a:p>
          <a:p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Biomarkers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the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very early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stage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neurodegeneration</a:t>
            </a:r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Peripheral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manifestations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neurodegenerative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proteinopathies</a:t>
            </a:r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Clinico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-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biological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and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pathological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correlations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neurodegeneration</a:t>
            </a:r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Phenotyping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and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genotyping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neurodegenerative</a:t>
            </a:r>
            <a:r>
              <a:rPr lang="cs-CZ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cs typeface="Arial" pitchFamily="34" charset="0"/>
              </a:rPr>
              <a:t>proteinopathies</a:t>
            </a:r>
            <a:endParaRPr lang="cs-CZ" sz="2400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65" y="206369"/>
            <a:ext cx="2805085" cy="40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369"/>
            <a:ext cx="3024336" cy="40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4699547"/>
            <a:ext cx="5526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 smtClean="0">
                <a:solidFill>
                  <a:srgbClr val="0070C0"/>
                </a:solidFill>
              </a:rPr>
              <a:t>ENOCH FNOL </a:t>
            </a:r>
            <a:r>
              <a:rPr lang="cs-CZ" sz="1400" b="1" i="1" dirty="0" err="1" smtClean="0">
                <a:solidFill>
                  <a:srgbClr val="0070C0"/>
                </a:solidFill>
              </a:rPr>
              <a:t>branch</a:t>
            </a:r>
            <a:r>
              <a:rPr lang="cs-CZ" sz="1400" b="1" i="1" dirty="0" smtClean="0">
                <a:solidFill>
                  <a:srgbClr val="0070C0"/>
                </a:solidFill>
              </a:rPr>
              <a:t> background </a:t>
            </a:r>
            <a:r>
              <a:rPr lang="cs-CZ" sz="1400" b="1" i="1" dirty="0" err="1" smtClean="0">
                <a:solidFill>
                  <a:srgbClr val="0070C0"/>
                </a:solidFill>
              </a:rPr>
              <a:t>projects</a:t>
            </a:r>
            <a:r>
              <a:rPr lang="cs-CZ" sz="1400" b="1" i="1" dirty="0" smtClean="0">
                <a:solidFill>
                  <a:srgbClr val="0070C0"/>
                </a:solidFill>
              </a:rPr>
              <a:t>, </a:t>
            </a:r>
            <a:r>
              <a:rPr lang="cs-CZ" sz="1400" b="1" i="1" dirty="0" err="1" smtClean="0">
                <a:solidFill>
                  <a:srgbClr val="0070C0"/>
                </a:solidFill>
              </a:rPr>
              <a:t>cited</a:t>
            </a:r>
            <a:r>
              <a:rPr lang="cs-CZ" sz="1400" b="1" i="1" dirty="0" smtClean="0">
                <a:solidFill>
                  <a:srgbClr val="0070C0"/>
                </a:solidFill>
              </a:rPr>
              <a:t> in </a:t>
            </a:r>
            <a:r>
              <a:rPr lang="cs-CZ" sz="1400" b="1" i="1" dirty="0" err="1" smtClean="0">
                <a:solidFill>
                  <a:srgbClr val="0070C0"/>
                </a:solidFill>
              </a:rPr>
              <a:t>the</a:t>
            </a:r>
            <a:r>
              <a:rPr lang="cs-CZ" sz="1400" b="1" i="1" dirty="0" smtClean="0">
                <a:solidFill>
                  <a:srgbClr val="0070C0"/>
                </a:solidFill>
              </a:rPr>
              <a:t> </a:t>
            </a:r>
            <a:r>
              <a:rPr lang="cs-CZ" sz="1400" b="1" i="1" dirty="0" err="1" smtClean="0">
                <a:solidFill>
                  <a:srgbClr val="0070C0"/>
                </a:solidFill>
              </a:rPr>
              <a:t>application</a:t>
            </a:r>
            <a:endParaRPr lang="cs-CZ" sz="14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66" y="200973"/>
            <a:ext cx="3043499" cy="403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80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2108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85728"/>
            <a:ext cx="230971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1" y="285728"/>
            <a:ext cx="219416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2143140" cy="284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286124"/>
            <a:ext cx="2286016" cy="29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357562"/>
            <a:ext cx="2071702" cy="28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690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562</Words>
  <Application>Microsoft Office PowerPoint</Application>
  <PresentationFormat>Předvádění na obrazovce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Jurecka Jiri</dc:creator>
  <cp:lastModifiedBy>Uživatel systému Windows</cp:lastModifiedBy>
  <cp:revision>94</cp:revision>
  <dcterms:created xsi:type="dcterms:W3CDTF">2015-04-02T06:42:50Z</dcterms:created>
  <dcterms:modified xsi:type="dcterms:W3CDTF">2020-11-16T10:35:00Z</dcterms:modified>
</cp:coreProperties>
</file>